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6858000" cx="12192000"/>
  <p:notesSz cx="7010400" cy="9296400"/>
  <p:embeddedFontLst>
    <p:embeddedFont>
      <p:font typeface="Arial Black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9" roundtripDataSignature="AMtx7mhcTs3ls6KQWD6lezm0RJpMFP7s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ArialBlack-regular.fntdata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d64c9750d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d64c9750d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9d64c9750d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d64c9750d_0_12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9d64c9750d_0_12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39d64c9750d_0_12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9d64c9750d_0_14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9d64c9750d_0_14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39d64c9750d_0_14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9d64c9750d_0_15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39d64c9750d_0_15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39d64c9750d_0_15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d64c9750d_0_17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9d64c9750d_0_17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39d64c9750d_0_17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9d64c9750d_0_18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9d64c9750d_0_18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39d64c9750d_0_18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9d64c9750d_0_21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9d64c9750d_0_21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39d64c9750d_0_21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9d64c9750d_0_2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9d64c9750d_0_2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g39d64c9750d_0_2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d64c9750d_0_23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9d64c9750d_0_23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39d64c9750d_0_23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9d64c9750d_0_25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39d64c9750d_0_25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39d64c9750d_0_25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9d64c9750d_0_2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39d64c9750d_0_2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39d64c9750d_0_2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d64c9750d_0_1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9d64c9750d_0_1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39d64c9750d_0_1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9d64c9750d_0_27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39d64c9750d_0_27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39d64c9750d_0_27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9d64c9750d_0_29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39d64c9750d_0_29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g39d64c9750d_0_29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94a9e633d9_0_1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394a9e633d9_0_1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394a9e633d9_0_1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9d64c9750d_0_4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39d64c9750d_0_4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39d64c9750d_0_4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9d64c9750d_0_47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9d64c9750d_0_47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g39d64c9750d_0_47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9d64c9750d_0_48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39d64c9750d_0_48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g39d64c9750d_0_48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9d64c9750d_0_49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39d64c9750d_0_49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39d64c9750d_0_49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9d64c9750d_0_51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39d64c9750d_0_51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39d64c9750d_0_51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9d64c9750d_0_52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39d64c9750d_0_52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g39d64c9750d_0_52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9d64c9750d_0_54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39d64c9750d_0_54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2" name="Google Shape;582;g39d64c9750d_0_54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d64c9750d_0_2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9d64c9750d_0_2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39d64c9750d_0_2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9d64c9750d_0_55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9d64c9750d_0_55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g39d64c9750d_0_55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9d64c9750d_0_57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39d64c9750d_0_57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9" name="Google Shape;619;g39d64c9750d_0_57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9d64c9750d_0_59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39d64c9750d_0_59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g39d64c9750d_0_59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9d64c9750d_0_61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39d64c9750d_0_61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6" name="Google Shape;656;g39d64c9750d_0_61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9d64c9750d_0_62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39d64c9750d_0_62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g39d64c9750d_0_62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9d64c9750d_0_64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39d64c9750d_0_64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9" name="Google Shape;689;g39d64c9750d_0_64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9d64c9750d_0_65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39d64c9750d_0_65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g39d64c9750d_0_65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9d64c9750d_0_67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39d64c9750d_0_67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g39d64c9750d_0_67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9d64c9750d_0_68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g39d64c9750d_0_68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g39d64c9750d_0_68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39d64c9750d_0_70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g39d64c9750d_0_70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2" name="Google Shape;752;g39d64c9750d_0_70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d64c9750d_0_4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9d64c9750d_0_4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39d64c9750d_0_4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9d64c9750d_0_71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39d64c9750d_0_71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7" name="Google Shape;767;g39d64c9750d_0_71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9d64c9750d_0_73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39d64c9750d_0_73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2" name="Google Shape;782;g39d64c9750d_0_73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9d64c9750d_0_74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39d64c9750d_0_74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39d64c9750d_0_74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9d64c9750d_0_75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39d64c9750d_0_75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2" name="Google Shape;812;g39d64c9750d_0_75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8de0571ff3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38de0571ff3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8" name="Google Shape;828;g38de0571ff3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94a9e633d9_0_32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394a9e633d9_0_32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6" name="Google Shape;836;g394a9e633d9_0_32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9d64c9750d_0_142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39d64c9750d_0_142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g39d64c9750d_0_142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9d64c9750d_0_9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39d64c9750d_0_9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2" name="Google Shape;852;g39d64c9750d_0_9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9d64c9750d_0_93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g39d64c9750d_0_93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6" name="Google Shape;866;g39d64c9750d_0_93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9d64c9750d_0_94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g39d64c9750d_0_94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7" name="Google Shape;877;g39d64c9750d_0_94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d64c9750d_0_5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9d64c9750d_0_5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39d64c9750d_0_5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9d64c9750d_0_95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39d64c9750d_0_95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9" name="Google Shape;889;g39d64c9750d_0_95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9d64c9750d_0_97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g39d64c9750d_0_97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g39d64c9750d_0_97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9d64c9750d_0_98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39d64c9750d_0_98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2" name="Google Shape;922;g39d64c9750d_0_98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9d64c9750d_0_100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39d64c9750d_0_100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5" name="Google Shape;935;g39d64c9750d_0_100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9d64c9750d_0_101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39d64c9750d_0_101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5" name="Google Shape;945;g39d64c9750d_0_101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9d64c9750d_0_102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7" name="Google Shape;957;g39d64c9750d_0_102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8" name="Google Shape;958;g39d64c9750d_0_102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9d64c9750d_0_103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g39d64c9750d_0_103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8" name="Google Shape;968;g39d64c9750d_0_103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9d64c9750d_0_104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g39d64c9750d_0_104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1" name="Google Shape;981;g39d64c9750d_0_104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8de0571ff3_0_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g38de0571ff3_0_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7" name="Google Shape;997;g38de0571ff3_0_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9d64c9750d_0_120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g39d64c9750d_0_120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5" name="Google Shape;1005;g39d64c9750d_0_120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d64c9750d_0_6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9d64c9750d_0_6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39d64c9750d_0_6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9d64c9750d_0_122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g39d64c9750d_0_122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2" name="Google Shape;1022;g39d64c9750d_0_122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9d64c9750d_0_124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g39d64c9750d_0_124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9" name="Google Shape;1039;g39d64c9750d_0_124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9d64c9750d_0_125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g39d64c9750d_0_125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5" name="Google Shape;1055;g39d64c9750d_0_125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94a9e633d9_0_1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394a9e633d9_0_1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1" name="Google Shape;1071;g394a9e633d9_0_1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d64c9750d_0_7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9d64c9750d_0_7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39d64c9750d_0_7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d64c9750d_0_9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39d64c9750d_0_9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g39d64c9750d_0_9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d64c9750d_0_10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9d64c9750d_0_10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39d64c9750d_0_10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title"/>
          </p:nvPr>
        </p:nvSpPr>
        <p:spPr>
          <a:xfrm>
            <a:off x="609600" y="152718"/>
            <a:ext cx="8013405" cy="729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609600" y="1073889"/>
            <a:ext cx="10160000" cy="50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4302" y="6574155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0"/>
          <p:cNvSpPr txBox="1"/>
          <p:nvPr>
            <p:ph type="title"/>
          </p:nvPr>
        </p:nvSpPr>
        <p:spPr>
          <a:xfrm>
            <a:off x="4146258" y="240889"/>
            <a:ext cx="6540030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" type="body"/>
          </p:nvPr>
        </p:nvSpPr>
        <p:spPr>
          <a:xfrm>
            <a:off x="85511" y="5269246"/>
            <a:ext cx="3296044" cy="4701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60"/>
          <p:cNvSpPr txBox="1"/>
          <p:nvPr>
            <p:ph idx="2" type="body"/>
          </p:nvPr>
        </p:nvSpPr>
        <p:spPr>
          <a:xfrm>
            <a:off x="6790944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02" name="Google Shape;102;p6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60"/>
          <p:cNvSpPr txBox="1"/>
          <p:nvPr/>
        </p:nvSpPr>
        <p:spPr>
          <a:xfrm>
            <a:off x="640939" y="349776"/>
            <a:ext cx="35053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CONVERSATION: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0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555372" y="4791464"/>
            <a:ext cx="592054" cy="62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0"/>
          <p:cNvSpPr txBox="1"/>
          <p:nvPr>
            <p:ph idx="3" type="body"/>
          </p:nvPr>
        </p:nvSpPr>
        <p:spPr>
          <a:xfrm>
            <a:off x="2280071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3"/>
          <p:cNvSpPr txBox="1"/>
          <p:nvPr>
            <p:ph idx="1" type="body"/>
          </p:nvPr>
        </p:nvSpPr>
        <p:spPr>
          <a:xfrm>
            <a:off x="4766733" y="1600200"/>
            <a:ext cx="6815667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19" name="Google Shape;119;p63"/>
          <p:cNvSpPr txBox="1"/>
          <p:nvPr>
            <p:ph idx="2" type="body"/>
          </p:nvPr>
        </p:nvSpPr>
        <p:spPr>
          <a:xfrm>
            <a:off x="609601" y="1600200"/>
            <a:ext cx="4011084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6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6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4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4"/>
          <p:cNvSpPr/>
          <p:nvPr>
            <p:ph idx="2" type="pic"/>
          </p:nvPr>
        </p:nvSpPr>
        <p:spPr>
          <a:xfrm>
            <a:off x="0" y="106680"/>
            <a:ext cx="12001169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7" name="Google Shape;127;p64"/>
          <p:cNvSpPr txBox="1"/>
          <p:nvPr>
            <p:ph idx="1" type="body"/>
          </p:nvPr>
        </p:nvSpPr>
        <p:spPr>
          <a:xfrm>
            <a:off x="609600" y="5715000"/>
            <a:ext cx="108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6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64"/>
          <p:cNvSpPr txBox="1"/>
          <p:nvPr>
            <p:ph type="title"/>
          </p:nvPr>
        </p:nvSpPr>
        <p:spPr>
          <a:xfrm>
            <a:off x="609600" y="4953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4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5"/>
          <p:cNvSpPr txBox="1"/>
          <p:nvPr>
            <p:ph idx="1" type="body"/>
          </p:nvPr>
        </p:nvSpPr>
        <p:spPr>
          <a:xfrm rot="5400000">
            <a:off x="3502818" y="-1140618"/>
            <a:ext cx="4373563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5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6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7"/>
          <p:cNvSpPr/>
          <p:nvPr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600"/>
              <a:buFont typeface="Arial Black"/>
              <a:buNone/>
              <a:defRPr b="0" sz="6600">
                <a:solidFill>
                  <a:srgbClr val="FFF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67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67"/>
          <p:cNvSpPr txBox="1"/>
          <p:nvPr>
            <p:ph idx="2" type="body"/>
          </p:nvPr>
        </p:nvSpPr>
        <p:spPr>
          <a:xfrm>
            <a:off x="0" y="0"/>
            <a:ext cx="2648049" cy="1745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">
  <p:cSld name="5_Comparis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8"/>
          <p:cNvSpPr/>
          <p:nvPr/>
        </p:nvSpPr>
        <p:spPr>
          <a:xfrm>
            <a:off x="0" y="0"/>
            <a:ext cx="12192000" cy="1500390"/>
          </a:xfrm>
          <a:prstGeom prst="rect">
            <a:avLst/>
          </a:prstGeom>
          <a:solidFill>
            <a:srgbClr val="262626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8"/>
          <p:cNvSpPr txBox="1"/>
          <p:nvPr>
            <p:ph type="title"/>
          </p:nvPr>
        </p:nvSpPr>
        <p:spPr>
          <a:xfrm>
            <a:off x="95681" y="87414"/>
            <a:ext cx="7762858" cy="940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4000"/>
              <a:buFont typeface="Arial Black"/>
              <a:buNone/>
              <a:defRPr sz="4000">
                <a:solidFill>
                  <a:srgbClr val="33CC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" type="body"/>
          </p:nvPr>
        </p:nvSpPr>
        <p:spPr>
          <a:xfrm>
            <a:off x="1261872" y="1713655"/>
            <a:ext cx="4480560" cy="445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D8D8D8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8" name="Google Shape;158;p68"/>
          <p:cNvSpPr txBox="1"/>
          <p:nvPr>
            <p:ph idx="2" type="body"/>
          </p:nvPr>
        </p:nvSpPr>
        <p:spPr>
          <a:xfrm>
            <a:off x="6126480" y="1713655"/>
            <a:ext cx="4480560" cy="4458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b="1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9" name="Google Shape;159;p68"/>
          <p:cNvSpPr txBox="1"/>
          <p:nvPr>
            <p:ph idx="12" type="sldNum"/>
          </p:nvPr>
        </p:nvSpPr>
        <p:spPr>
          <a:xfrm>
            <a:off x="10378440" y="6385465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52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4254366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52"/>
          <p:cNvSpPr txBox="1"/>
          <p:nvPr>
            <p:ph idx="2" type="body"/>
          </p:nvPr>
        </p:nvSpPr>
        <p:spPr>
          <a:xfrm>
            <a:off x="4267200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52"/>
          <p:cNvSpPr txBox="1"/>
          <p:nvPr>
            <p:ph idx="3" type="body"/>
          </p:nvPr>
        </p:nvSpPr>
        <p:spPr>
          <a:xfrm>
            <a:off x="1821843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52"/>
          <p:cNvSpPr txBox="1"/>
          <p:nvPr>
            <p:ph idx="4" type="body"/>
          </p:nvPr>
        </p:nvSpPr>
        <p:spPr>
          <a:xfrm>
            <a:off x="1834677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52"/>
          <p:cNvSpPr txBox="1"/>
          <p:nvPr>
            <p:ph idx="5" type="body"/>
          </p:nvPr>
        </p:nvSpPr>
        <p:spPr>
          <a:xfrm>
            <a:off x="9195864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2"/>
          <p:cNvSpPr txBox="1"/>
          <p:nvPr>
            <p:ph idx="6" type="body"/>
          </p:nvPr>
        </p:nvSpPr>
        <p:spPr>
          <a:xfrm>
            <a:off x="9208698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2"/>
          <p:cNvSpPr txBox="1"/>
          <p:nvPr>
            <p:ph idx="7" type="body"/>
          </p:nvPr>
        </p:nvSpPr>
        <p:spPr>
          <a:xfrm>
            <a:off x="6763341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2"/>
          <p:cNvSpPr txBox="1"/>
          <p:nvPr>
            <p:ph idx="8" type="body"/>
          </p:nvPr>
        </p:nvSpPr>
        <p:spPr>
          <a:xfrm>
            <a:off x="6776175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217424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53"/>
          <p:cNvSpPr txBox="1"/>
          <p:nvPr>
            <p:ph idx="2" type="body"/>
          </p:nvPr>
        </p:nvSpPr>
        <p:spPr>
          <a:xfrm>
            <a:off x="678688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5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3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3"/>
          <p:cNvSpPr txBox="1"/>
          <p:nvPr>
            <p:ph idx="3" type="body"/>
          </p:nvPr>
        </p:nvSpPr>
        <p:spPr>
          <a:xfrm>
            <a:off x="217424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53"/>
          <p:cNvSpPr txBox="1"/>
          <p:nvPr>
            <p:ph idx="4" type="body"/>
          </p:nvPr>
        </p:nvSpPr>
        <p:spPr>
          <a:xfrm>
            <a:off x="678688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" type="body"/>
          </p:nvPr>
        </p:nvSpPr>
        <p:spPr>
          <a:xfrm>
            <a:off x="217424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54"/>
          <p:cNvSpPr txBox="1"/>
          <p:nvPr>
            <p:ph idx="2" type="body"/>
          </p:nvPr>
        </p:nvSpPr>
        <p:spPr>
          <a:xfrm>
            <a:off x="678688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54"/>
          <p:cNvCxnSpPr/>
          <p:nvPr/>
        </p:nvCxnSpPr>
        <p:spPr>
          <a:xfrm>
            <a:off x="6663350" y="16567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/>
          <p:nvPr/>
        </p:nvSpPr>
        <p:spPr>
          <a:xfrm>
            <a:off x="10015040" y="4042913"/>
            <a:ext cx="1991430" cy="282083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 txBox="1"/>
          <p:nvPr>
            <p:ph type="title"/>
          </p:nvPr>
        </p:nvSpPr>
        <p:spPr>
          <a:xfrm>
            <a:off x="2947924" y="240889"/>
            <a:ext cx="7738364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0346067" y="5015134"/>
            <a:ext cx="1906548" cy="790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55"/>
          <p:cNvSpPr txBox="1"/>
          <p:nvPr>
            <p:ph idx="2" type="body"/>
          </p:nvPr>
        </p:nvSpPr>
        <p:spPr>
          <a:xfrm>
            <a:off x="640938" y="1401845"/>
            <a:ext cx="10539125" cy="19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5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55"/>
          <p:cNvSpPr txBox="1"/>
          <p:nvPr/>
        </p:nvSpPr>
        <p:spPr>
          <a:xfrm>
            <a:off x="640939" y="349776"/>
            <a:ext cx="2266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POP QUIZ: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55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10572882" y="4681721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room&#10;&#10;Description automatically generated" id="62" name="Google Shape;62;p55"/>
          <p:cNvPicPr preferRelativeResize="0"/>
          <p:nvPr/>
        </p:nvPicPr>
        <p:blipFill rotWithShape="1">
          <a:blip r:embed="rId3">
            <a:alphaModFix/>
          </a:blip>
          <a:srcRect b="2618" l="0" r="0" t="22280"/>
          <a:stretch/>
        </p:blipFill>
        <p:spPr>
          <a:xfrm>
            <a:off x="0" y="4037162"/>
            <a:ext cx="10029645" cy="282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/>
          <p:nvPr>
            <p:ph type="ctrTitle"/>
          </p:nvPr>
        </p:nvSpPr>
        <p:spPr>
          <a:xfrm>
            <a:off x="609600" y="228601"/>
            <a:ext cx="103632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6"/>
          <p:cNvSpPr txBox="1"/>
          <p:nvPr>
            <p:ph idx="1" type="subTitle"/>
          </p:nvPr>
        </p:nvSpPr>
        <p:spPr>
          <a:xfrm>
            <a:off x="609600" y="4800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5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7"/>
          <p:cNvSpPr txBox="1"/>
          <p:nvPr>
            <p:ph type="title"/>
          </p:nvPr>
        </p:nvSpPr>
        <p:spPr>
          <a:xfrm>
            <a:off x="2004828" y="152718"/>
            <a:ext cx="6427971" cy="81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6394027" y="1300130"/>
            <a:ext cx="4514978" cy="4722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57"/>
          <p:cNvSpPr txBox="1"/>
          <p:nvPr/>
        </p:nvSpPr>
        <p:spPr>
          <a:xfrm>
            <a:off x="609599" y="331458"/>
            <a:ext cx="1049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LAB: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7"/>
          <p:cNvSpPr txBox="1"/>
          <p:nvPr/>
        </p:nvSpPr>
        <p:spPr>
          <a:xfrm>
            <a:off x="6822558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makes perfect.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7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57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774843" y="5050793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7"/>
          <p:cNvPicPr preferRelativeResize="0"/>
          <p:nvPr/>
        </p:nvPicPr>
        <p:blipFill rotWithShape="1">
          <a:blip r:embed="rId3">
            <a:alphaModFix/>
          </a:blip>
          <a:srcRect b="0" l="20773" r="22684" t="0"/>
          <a:stretch/>
        </p:blipFill>
        <p:spPr>
          <a:xfrm>
            <a:off x="2172782" y="1300130"/>
            <a:ext cx="4012234" cy="4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7"/>
          <p:cNvSpPr txBox="1"/>
          <p:nvPr>
            <p:ph idx="2" type="body"/>
          </p:nvPr>
        </p:nvSpPr>
        <p:spPr>
          <a:xfrm>
            <a:off x="583496" y="5887647"/>
            <a:ext cx="1168536" cy="24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7"/>
          <p:cNvSpPr txBox="1"/>
          <p:nvPr/>
        </p:nvSpPr>
        <p:spPr>
          <a:xfrm>
            <a:off x="9853713" y="152718"/>
            <a:ext cx="1913061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AT THE BACK OF THE 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type="title"/>
          </p:nvPr>
        </p:nvSpPr>
        <p:spPr>
          <a:xfrm>
            <a:off x="609600" y="1447801"/>
            <a:ext cx="10363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1" type="body"/>
          </p:nvPr>
        </p:nvSpPr>
        <p:spPr>
          <a:xfrm>
            <a:off x="609600" y="228601"/>
            <a:ext cx="1036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58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8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1" type="body"/>
          </p:nvPr>
        </p:nvSpPr>
        <p:spPr>
          <a:xfrm>
            <a:off x="2170176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59"/>
          <p:cNvSpPr txBox="1"/>
          <p:nvPr>
            <p:ph idx="2" type="body"/>
          </p:nvPr>
        </p:nvSpPr>
        <p:spPr>
          <a:xfrm>
            <a:off x="2170176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59"/>
          <p:cNvSpPr txBox="1"/>
          <p:nvPr>
            <p:ph idx="3" type="body"/>
          </p:nvPr>
        </p:nvSpPr>
        <p:spPr>
          <a:xfrm>
            <a:off x="6790944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9"/>
          <p:cNvSpPr txBox="1"/>
          <p:nvPr>
            <p:ph idx="4" type="body"/>
          </p:nvPr>
        </p:nvSpPr>
        <p:spPr>
          <a:xfrm>
            <a:off x="6790944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5" name="Google Shape;95;p59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0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0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Relationship Id="rId4" Type="http://schemas.openxmlformats.org/officeDocument/2006/relationships/image" Target="../media/image36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64c9750d_0_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66" name="Google Shape;166;g39d64c9750d_0_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39d64c9750d_0_0"/>
          <p:cNvSpPr/>
          <p:nvPr/>
        </p:nvSpPr>
        <p:spPr>
          <a:xfrm>
            <a:off x="317700" y="702701"/>
            <a:ext cx="10333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650"/>
              <a:buFont typeface="Nunito Sans"/>
              <a:buNone/>
            </a:pPr>
            <a:r>
              <a:rPr i="0" lang="en-US" sz="3600" u="none" cap="none" strike="noStrike">
                <a:solidFill>
                  <a:srgbClr val="D1282E"/>
                </a:solidFill>
              </a:rPr>
              <a:t>Developing Organizational Resilience Culture</a:t>
            </a:r>
            <a:endParaRPr i="0" sz="3600" u="none" cap="none" strike="noStrike"/>
          </a:p>
        </p:txBody>
      </p:sp>
      <p:sp>
        <p:nvSpPr>
          <p:cNvPr id="168" name="Google Shape;168;g39d64c9750d_0_0"/>
          <p:cNvSpPr/>
          <p:nvPr/>
        </p:nvSpPr>
        <p:spPr>
          <a:xfrm>
            <a:off x="317700" y="2114437"/>
            <a:ext cx="6361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8"/>
              <a:buFont typeface="Inter"/>
              <a:buNone/>
            </a:pPr>
            <a:r>
              <a:rPr i="0" lang="en-US" sz="1600" u="none" cap="none" strike="noStrike">
                <a:solidFill>
                  <a:srgbClr val="002060"/>
                </a:solidFill>
              </a:rPr>
              <a:t>Embedding resilience into identity, not policy</a:t>
            </a:r>
            <a:endParaRPr i="0" sz="1600" u="none" cap="none" strike="noStrike"/>
          </a:p>
        </p:txBody>
      </p:sp>
      <p:sp>
        <p:nvSpPr>
          <p:cNvPr id="169" name="Google Shape;169;g39d64c9750d_0_0"/>
          <p:cNvSpPr/>
          <p:nvPr/>
        </p:nvSpPr>
        <p:spPr>
          <a:xfrm>
            <a:off x="317700" y="2635336"/>
            <a:ext cx="6361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538" lvl="0" marL="315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2060"/>
                </a:solidFill>
              </a:rPr>
              <a:t>Culture as lived behavior, not merely stated policy.</a:t>
            </a:r>
            <a:endParaRPr i="0" sz="1600" u="none" cap="none" strike="noStrike"/>
          </a:p>
        </p:txBody>
      </p:sp>
      <p:sp>
        <p:nvSpPr>
          <p:cNvPr id="170" name="Google Shape;170;g39d64c9750d_0_0"/>
          <p:cNvSpPr/>
          <p:nvPr/>
        </p:nvSpPr>
        <p:spPr>
          <a:xfrm>
            <a:off x="317700" y="3041597"/>
            <a:ext cx="6361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538" lvl="0" marL="315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2060"/>
                </a:solidFill>
              </a:rPr>
              <a:t>Trust as the essential foundation for resilience maturity.</a:t>
            </a:r>
            <a:endParaRPr i="0" sz="1600" u="none" cap="none" strike="noStrike"/>
          </a:p>
        </p:txBody>
      </p:sp>
      <p:sp>
        <p:nvSpPr>
          <p:cNvPr id="171" name="Google Shape;171;g39d64c9750d_0_0"/>
          <p:cNvSpPr/>
          <p:nvPr/>
        </p:nvSpPr>
        <p:spPr>
          <a:xfrm>
            <a:off x="317700" y="3447858"/>
            <a:ext cx="63615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538" lvl="0" marL="315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2060"/>
                </a:solidFill>
              </a:rPr>
              <a:t>Leadership modeling that actively shapes positive organizational tone.</a:t>
            </a:r>
            <a:endParaRPr i="0" sz="1600" u="none" cap="none" strike="noStrike"/>
          </a:p>
        </p:txBody>
      </p:sp>
      <p:sp>
        <p:nvSpPr>
          <p:cNvPr id="172" name="Google Shape;172;g39d64c9750d_0_0"/>
          <p:cNvSpPr/>
          <p:nvPr/>
        </p:nvSpPr>
        <p:spPr>
          <a:xfrm>
            <a:off x="317700" y="4187528"/>
            <a:ext cx="6361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538" lvl="0" marL="315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2060"/>
                </a:solidFill>
              </a:rPr>
              <a:t>Moving from basic awareness to deeply embedded identity.</a:t>
            </a:r>
            <a:endParaRPr i="0" sz="1600" u="none" cap="none" strike="noStrike"/>
          </a:p>
        </p:txBody>
      </p:sp>
      <p:sp>
        <p:nvSpPr>
          <p:cNvPr id="173" name="Google Shape;173;g39d64c9750d_0_0"/>
          <p:cNvSpPr/>
          <p:nvPr/>
        </p:nvSpPr>
        <p:spPr>
          <a:xfrm>
            <a:off x="317700" y="4593790"/>
            <a:ext cx="6361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538" lvl="0" marL="315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2060"/>
                </a:solidFill>
              </a:rPr>
              <a:t>Empowering employees to act and make informed decisions.</a:t>
            </a:r>
            <a:endParaRPr i="0" sz="1600" u="none" cap="none" strike="noStrike"/>
          </a:p>
        </p:txBody>
      </p:sp>
      <p:sp>
        <p:nvSpPr>
          <p:cNvPr id="174" name="Google Shape;174;g39d64c9750d_0_0"/>
          <p:cNvSpPr/>
          <p:nvPr/>
        </p:nvSpPr>
        <p:spPr>
          <a:xfrm>
            <a:off x="317700" y="5000051"/>
            <a:ext cx="6361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538" lvl="0" marL="315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Char char="•"/>
            </a:pPr>
            <a:r>
              <a:rPr i="0" lang="en-US" sz="1600" u="none" cap="none" strike="noStrike">
                <a:solidFill>
                  <a:srgbClr val="002060"/>
                </a:solidFill>
              </a:rPr>
              <a:t>Fostering continuous learning and adaptation for growth.</a:t>
            </a:r>
            <a:endParaRPr i="0" sz="1600" u="none" cap="none" strike="noStrike"/>
          </a:p>
        </p:txBody>
      </p:sp>
      <p:sp>
        <p:nvSpPr>
          <p:cNvPr id="175" name="Google Shape;175;g39d64c9750d_0_0"/>
          <p:cNvSpPr/>
          <p:nvPr/>
        </p:nvSpPr>
        <p:spPr>
          <a:xfrm>
            <a:off x="7194817" y="395950"/>
            <a:ext cx="5112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608"/>
              <a:buFont typeface="Arial"/>
              <a:buNone/>
            </a:pPr>
            <a:r>
              <a:t/>
            </a:r>
            <a:endParaRPr b="0" i="0" sz="1607" u="none" cap="none" strike="noStrike"/>
          </a:p>
        </p:txBody>
      </p:sp>
      <p:pic>
        <p:nvPicPr>
          <p:cNvPr descr="preencoded.png" id="176" name="Google Shape;176;g39d64c9750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0098" y="2026248"/>
            <a:ext cx="3567525" cy="35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d64c9750d_0_12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89" name="Google Shape;289;g39d64c9750d_0_12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g39d64c9750d_0_121"/>
          <p:cNvSpPr/>
          <p:nvPr/>
        </p:nvSpPr>
        <p:spPr>
          <a:xfrm>
            <a:off x="562675" y="1080100"/>
            <a:ext cx="92853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85"/>
              <a:buFont typeface="Nunito Sans"/>
              <a:buNone/>
            </a:pPr>
            <a:r>
              <a:rPr i="0" lang="en-US" sz="3600" u="none" cap="none" strike="noStrike">
                <a:solidFill>
                  <a:srgbClr val="D1282E"/>
                </a:solidFill>
              </a:rPr>
              <a:t>PIVOT #3 – Norms &amp; Behavior Reflection</a:t>
            </a:r>
            <a:endParaRPr i="0" sz="3600" u="none" cap="none" strike="noStrike"/>
          </a:p>
        </p:txBody>
      </p:sp>
      <p:sp>
        <p:nvSpPr>
          <p:cNvPr id="291" name="Google Shape;291;g39d64c9750d_0_121"/>
          <p:cNvSpPr/>
          <p:nvPr/>
        </p:nvSpPr>
        <p:spPr>
          <a:xfrm>
            <a:off x="562675" y="2202046"/>
            <a:ext cx="5591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Habits reveal cultural reality quickly and profoundly</a:t>
            </a:r>
            <a:endParaRPr i="0" sz="1566" u="none" cap="none" strike="noStrike"/>
          </a:p>
        </p:txBody>
      </p:sp>
      <p:sp>
        <p:nvSpPr>
          <p:cNvPr id="292" name="Google Shape;292;g39d64c9750d_0_121"/>
          <p:cNvSpPr/>
          <p:nvPr/>
        </p:nvSpPr>
        <p:spPr>
          <a:xfrm>
            <a:off x="562675" y="2597989"/>
            <a:ext cx="5591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Norms form through repetition, not mandate or decree</a:t>
            </a:r>
            <a:endParaRPr i="0" sz="1566" u="none" cap="none" strike="noStrike"/>
          </a:p>
        </p:txBody>
      </p:sp>
      <p:sp>
        <p:nvSpPr>
          <p:cNvPr id="293" name="Google Shape;293;g39d64c9750d_0_121"/>
          <p:cNvSpPr/>
          <p:nvPr/>
        </p:nvSpPr>
        <p:spPr>
          <a:xfrm>
            <a:off x="562675" y="2993932"/>
            <a:ext cx="55917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People copy what feels psychologically safe and rewarded</a:t>
            </a:r>
            <a:endParaRPr i="0" sz="1566" u="none" cap="none" strike="noStrike"/>
          </a:p>
        </p:txBody>
      </p:sp>
      <p:sp>
        <p:nvSpPr>
          <p:cNvPr id="294" name="Google Shape;294;g39d64c9750d_0_121"/>
          <p:cNvSpPr/>
          <p:nvPr/>
        </p:nvSpPr>
        <p:spPr>
          <a:xfrm>
            <a:off x="562675" y="3714818"/>
            <a:ext cx="55917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Behavior confirms belonging inside culture and community</a:t>
            </a:r>
            <a:endParaRPr i="0" sz="1566" u="none" cap="none" strike="noStrike"/>
          </a:p>
        </p:txBody>
      </p:sp>
      <p:sp>
        <p:nvSpPr>
          <p:cNvPr id="295" name="Google Shape;295;g39d64c9750d_0_121"/>
          <p:cNvSpPr/>
          <p:nvPr/>
        </p:nvSpPr>
        <p:spPr>
          <a:xfrm>
            <a:off x="562675" y="4435704"/>
            <a:ext cx="5591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Consistency turns value into practice through actions</a:t>
            </a:r>
            <a:endParaRPr i="0" sz="1566" u="none" cap="none" strike="noStrike"/>
          </a:p>
        </p:txBody>
      </p:sp>
      <p:sp>
        <p:nvSpPr>
          <p:cNvPr id="296" name="Google Shape;296;g39d64c9750d_0_121"/>
          <p:cNvSpPr/>
          <p:nvPr/>
        </p:nvSpPr>
        <p:spPr>
          <a:xfrm>
            <a:off x="562675" y="4831647"/>
            <a:ext cx="5591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Unspoken rules often guide daily decisions</a:t>
            </a:r>
            <a:endParaRPr i="0" sz="1566" u="none" cap="none" strike="noStrike"/>
          </a:p>
        </p:txBody>
      </p:sp>
      <p:sp>
        <p:nvSpPr>
          <p:cNvPr id="297" name="Google Shape;297;g39d64c9750d_0_121"/>
          <p:cNvSpPr/>
          <p:nvPr/>
        </p:nvSpPr>
        <p:spPr>
          <a:xfrm>
            <a:off x="6154270" y="2202046"/>
            <a:ext cx="55917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Misalignment breaks credibility instantly and completely</a:t>
            </a:r>
            <a:endParaRPr i="0" sz="1566" u="none" cap="none" strike="noStrike"/>
          </a:p>
        </p:txBody>
      </p:sp>
      <p:sp>
        <p:nvSpPr>
          <p:cNvPr id="298" name="Google Shape;298;g39d64c9750d_0_121"/>
          <p:cNvSpPr/>
          <p:nvPr/>
        </p:nvSpPr>
        <p:spPr>
          <a:xfrm>
            <a:off x="6154270" y="2922932"/>
            <a:ext cx="55917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Words collapse when conduct contradicts and frustrates</a:t>
            </a:r>
            <a:endParaRPr i="0" sz="1566" u="none" cap="none" strike="noStrike"/>
          </a:p>
        </p:txBody>
      </p:sp>
      <p:sp>
        <p:nvSpPr>
          <p:cNvPr id="299" name="Google Shape;299;g39d64c9750d_0_121"/>
          <p:cNvSpPr/>
          <p:nvPr/>
        </p:nvSpPr>
        <p:spPr>
          <a:xfrm>
            <a:off x="6154270" y="3643817"/>
            <a:ext cx="5591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Culture spreads faster than enforcement or directives</a:t>
            </a:r>
            <a:endParaRPr i="0" sz="1566" u="none" cap="none" strike="noStrike"/>
          </a:p>
        </p:txBody>
      </p:sp>
      <p:sp>
        <p:nvSpPr>
          <p:cNvPr id="300" name="Google Shape;300;g39d64c9750d_0_121"/>
          <p:cNvSpPr/>
          <p:nvPr/>
        </p:nvSpPr>
        <p:spPr>
          <a:xfrm>
            <a:off x="6154270" y="4039760"/>
            <a:ext cx="5591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People trust behavior over messaging and promises</a:t>
            </a:r>
            <a:endParaRPr i="0" sz="1566" u="none" cap="none" strike="noStrike"/>
          </a:p>
        </p:txBody>
      </p:sp>
      <p:sp>
        <p:nvSpPr>
          <p:cNvPr id="301" name="Google Shape;301;g39d64c9750d_0_121"/>
          <p:cNvSpPr/>
          <p:nvPr/>
        </p:nvSpPr>
        <p:spPr>
          <a:xfrm>
            <a:off x="6154270" y="4435704"/>
            <a:ext cx="5591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Norms emerge from observed truth and actions</a:t>
            </a:r>
            <a:endParaRPr i="0" sz="1566" u="none" cap="none" strike="noStrike"/>
          </a:p>
        </p:txBody>
      </p:sp>
      <p:sp>
        <p:nvSpPr>
          <p:cNvPr id="302" name="Google Shape;302;g39d64c9750d_0_121"/>
          <p:cNvSpPr/>
          <p:nvPr/>
        </p:nvSpPr>
        <p:spPr>
          <a:xfrm>
            <a:off x="6154270" y="4831647"/>
            <a:ext cx="55917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7033" lvl="0" marL="30703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7"/>
              <a:buChar char="•"/>
            </a:pPr>
            <a:r>
              <a:rPr i="0" lang="en-US" sz="1566" u="none" cap="none" strike="noStrike">
                <a:solidFill>
                  <a:srgbClr val="002060"/>
                </a:solidFill>
              </a:rPr>
              <a:t>Authenticity builds trust and true adherence</a:t>
            </a:r>
            <a:endParaRPr i="0" sz="1566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d64c9750d_0_14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09" name="Google Shape;309;g39d64c9750d_0_14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g39d64c9750d_0_140"/>
          <p:cNvSpPr/>
          <p:nvPr/>
        </p:nvSpPr>
        <p:spPr>
          <a:xfrm>
            <a:off x="247690" y="606227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Reinforcement Through Alignment and Repetition</a:t>
            </a:r>
            <a:endParaRPr i="0" sz="4450" u="none" cap="none" strike="noStrike"/>
          </a:p>
        </p:txBody>
      </p:sp>
      <p:sp>
        <p:nvSpPr>
          <p:cNvPr id="311" name="Google Shape;311;g39d64c9750d_0_140"/>
          <p:cNvSpPr/>
          <p:nvPr/>
        </p:nvSpPr>
        <p:spPr>
          <a:xfrm>
            <a:off x="247690" y="26442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stabilizes when reinforced through consistent action continuously.</a:t>
            </a:r>
            <a:endParaRPr i="0" sz="1750" u="none" cap="none" strike="noStrike"/>
          </a:p>
        </p:txBody>
      </p:sp>
      <p:sp>
        <p:nvSpPr>
          <p:cNvPr id="312" name="Google Shape;312;g39d64c9750d_0_140"/>
          <p:cNvSpPr/>
          <p:nvPr/>
        </p:nvSpPr>
        <p:spPr>
          <a:xfrm>
            <a:off x="247690" y="30864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Repetition turns shared belief into enduring muscle memory.</a:t>
            </a:r>
            <a:endParaRPr i="0" sz="1750" u="none" cap="none" strike="noStrike"/>
          </a:p>
        </p:txBody>
      </p:sp>
      <p:sp>
        <p:nvSpPr>
          <p:cNvPr id="313" name="Google Shape;313;g39d64c9750d_0_140"/>
          <p:cNvSpPr/>
          <p:nvPr/>
        </p:nvSpPr>
        <p:spPr>
          <a:xfrm>
            <a:off x="247690" y="35286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becomes an ingrained living organizational standard.</a:t>
            </a:r>
            <a:endParaRPr i="0" sz="1750" u="none" cap="none" strike="noStrike"/>
          </a:p>
        </p:txBody>
      </p:sp>
      <p:sp>
        <p:nvSpPr>
          <p:cNvPr id="314" name="Google Shape;314;g39d64c9750d_0_140"/>
          <p:cNvSpPr/>
          <p:nvPr/>
        </p:nvSpPr>
        <p:spPr>
          <a:xfrm>
            <a:off x="247690" y="39708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Reinforcement converts collective learning into shared instinct.</a:t>
            </a:r>
            <a:endParaRPr i="0" sz="1750" u="none" cap="none" strike="noStrike"/>
          </a:p>
        </p:txBody>
      </p:sp>
      <p:sp>
        <p:nvSpPr>
          <p:cNvPr id="315" name="Google Shape;315;g39d64c9750d_0_140"/>
          <p:cNvSpPr/>
          <p:nvPr/>
        </p:nvSpPr>
        <p:spPr>
          <a:xfrm>
            <a:off x="247690" y="44130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Consistent leadership modeling strengthens cultural adherence.</a:t>
            </a:r>
            <a:endParaRPr i="0" sz="1750" u="none" cap="none" strike="noStrike"/>
          </a:p>
        </p:txBody>
      </p:sp>
      <p:sp>
        <p:nvSpPr>
          <p:cNvPr id="316" name="Google Shape;316;g39d64c9750d_0_140"/>
          <p:cNvSpPr/>
          <p:nvPr/>
        </p:nvSpPr>
        <p:spPr>
          <a:xfrm>
            <a:off x="247690" y="485528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Feedback loops solidify desired behaviors rapidly.</a:t>
            </a:r>
            <a:endParaRPr i="0" sz="1750" u="none" cap="none" strike="noStrike"/>
          </a:p>
        </p:txBody>
      </p:sp>
      <p:pic>
        <p:nvPicPr>
          <p:cNvPr descr="preencoded.png" id="317" name="Google Shape;317;g39d64c9750d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0718" y="3134988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d64c9750d_0_15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24" name="Google Shape;324;g39d64c9750d_0_15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g39d64c9750d_0_154"/>
          <p:cNvSpPr/>
          <p:nvPr/>
        </p:nvSpPr>
        <p:spPr>
          <a:xfrm>
            <a:off x="359326" y="685150"/>
            <a:ext cx="101898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171"/>
              <a:buFont typeface="Nunito Sans"/>
              <a:buNone/>
            </a:pPr>
            <a:r>
              <a:rPr i="0" lang="en-US" sz="4171" u="none" cap="none" strike="noStrike">
                <a:solidFill>
                  <a:srgbClr val="D1282E"/>
                </a:solidFill>
              </a:rPr>
              <a:t>PIVOT #4 – Reinforcement Reflection</a:t>
            </a:r>
            <a:endParaRPr i="0" sz="4171" u="none" cap="none" strike="noStrike"/>
          </a:p>
        </p:txBody>
      </p:sp>
      <p:sp>
        <p:nvSpPr>
          <p:cNvPr id="326" name="Google Shape;326;g39d64c9750d_0_154"/>
          <p:cNvSpPr/>
          <p:nvPr/>
        </p:nvSpPr>
        <p:spPr>
          <a:xfrm>
            <a:off x="359316" y="1859610"/>
            <a:ext cx="58533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Reinforcement powerfully protects culture from erosion.</a:t>
            </a:r>
            <a:endParaRPr i="0" sz="1640" u="none" cap="none" strike="noStrike"/>
          </a:p>
        </p:txBody>
      </p:sp>
      <p:sp>
        <p:nvSpPr>
          <p:cNvPr id="327" name="Google Shape;327;g39d64c9750d_0_154"/>
          <p:cNvSpPr/>
          <p:nvPr/>
        </p:nvSpPr>
        <p:spPr>
          <a:xfrm>
            <a:off x="359316" y="2348394"/>
            <a:ext cx="58533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What is consistently repeated becomes culturally "real."</a:t>
            </a:r>
            <a:endParaRPr i="0" sz="1640" u="none" cap="none" strike="noStrike"/>
          </a:p>
        </p:txBody>
      </p:sp>
      <p:sp>
        <p:nvSpPr>
          <p:cNvPr id="328" name="Google Shape;328;g39d64c9750d_0_154"/>
          <p:cNvSpPr/>
          <p:nvPr/>
        </p:nvSpPr>
        <p:spPr>
          <a:xfrm>
            <a:off x="324050" y="2831107"/>
            <a:ext cx="5853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Alignment firmly holds when reinforced visibly.</a:t>
            </a:r>
            <a:endParaRPr i="0" sz="1640" u="none" cap="none" strike="noStrike"/>
          </a:p>
        </p:txBody>
      </p:sp>
      <p:sp>
        <p:nvSpPr>
          <p:cNvPr id="329" name="Google Shape;329;g39d64c9750d_0_154"/>
          <p:cNvSpPr/>
          <p:nvPr/>
        </p:nvSpPr>
        <p:spPr>
          <a:xfrm>
            <a:off x="324050" y="3245583"/>
            <a:ext cx="5853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Repetition truly signals commitment over time.</a:t>
            </a:r>
            <a:endParaRPr i="0" sz="1640" u="none" cap="none" strike="noStrike"/>
          </a:p>
        </p:txBody>
      </p:sp>
      <p:sp>
        <p:nvSpPr>
          <p:cNvPr id="330" name="Google Shape;330;g39d64c9750d_0_154"/>
          <p:cNvSpPr/>
          <p:nvPr/>
        </p:nvSpPr>
        <p:spPr>
          <a:xfrm>
            <a:off x="324050" y="3660058"/>
            <a:ext cx="5853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Consistency reliably builds collective trust.</a:t>
            </a:r>
            <a:endParaRPr i="0" sz="1640" u="none" cap="none" strike="noStrike"/>
          </a:p>
        </p:txBody>
      </p:sp>
      <p:sp>
        <p:nvSpPr>
          <p:cNvPr id="331" name="Google Shape;331;g39d64c9750d_0_154"/>
          <p:cNvSpPr/>
          <p:nvPr/>
        </p:nvSpPr>
        <p:spPr>
          <a:xfrm>
            <a:off x="324050" y="4074535"/>
            <a:ext cx="5853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Continuous reinforcement drives positive habits.</a:t>
            </a:r>
            <a:endParaRPr i="0" sz="1640" u="none" cap="none" strike="noStrike"/>
          </a:p>
        </p:txBody>
      </p:sp>
      <p:sp>
        <p:nvSpPr>
          <p:cNvPr id="332" name="Google Shape;332;g39d64c9750d_0_154"/>
          <p:cNvSpPr/>
          <p:nvPr/>
        </p:nvSpPr>
        <p:spPr>
          <a:xfrm>
            <a:off x="324050" y="4489011"/>
            <a:ext cx="5853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Shared understanding strengthens collective identity.</a:t>
            </a:r>
            <a:endParaRPr i="0" sz="1640" u="none" cap="none" strike="noStrike"/>
          </a:p>
        </p:txBody>
      </p:sp>
      <p:sp>
        <p:nvSpPr>
          <p:cNvPr id="333" name="Google Shape;333;g39d64c9750d_0_154"/>
          <p:cNvSpPr/>
          <p:nvPr/>
        </p:nvSpPr>
        <p:spPr>
          <a:xfrm>
            <a:off x="6428904" y="1832077"/>
            <a:ext cx="58533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Without continuous reinforcement, norms quickly dissolve.</a:t>
            </a:r>
            <a:endParaRPr i="0" sz="1640" u="none" cap="none" strike="noStrike"/>
          </a:p>
        </p:txBody>
      </p:sp>
      <p:sp>
        <p:nvSpPr>
          <p:cNvPr id="334" name="Google Shape;334;g39d64c9750d_0_154"/>
          <p:cNvSpPr/>
          <p:nvPr/>
        </p:nvSpPr>
        <p:spPr>
          <a:xfrm>
            <a:off x="6428904" y="2586704"/>
            <a:ext cx="5853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Culture subtly drifts when left unattended.</a:t>
            </a:r>
            <a:endParaRPr i="0" sz="1640" u="none" cap="none" strike="noStrike"/>
          </a:p>
        </p:txBody>
      </p:sp>
      <p:sp>
        <p:nvSpPr>
          <p:cNvPr id="335" name="Google Shape;335;g39d64c9750d_0_154"/>
          <p:cNvSpPr/>
          <p:nvPr/>
        </p:nvSpPr>
        <p:spPr>
          <a:xfrm>
            <a:off x="6428904" y="3001180"/>
            <a:ext cx="5853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Renewal actively keeps belief psychologically active.</a:t>
            </a:r>
            <a:endParaRPr i="0" sz="1640" u="none" cap="none" strike="noStrike"/>
          </a:p>
        </p:txBody>
      </p:sp>
      <p:sp>
        <p:nvSpPr>
          <p:cNvPr id="336" name="Google Shape;336;g39d64c9750d_0_154"/>
          <p:cNvSpPr/>
          <p:nvPr/>
        </p:nvSpPr>
        <p:spPr>
          <a:xfrm>
            <a:off x="6428904" y="3415655"/>
            <a:ext cx="5853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Accountability deeply sustains identity formation.</a:t>
            </a:r>
            <a:endParaRPr i="0" sz="1640" u="none" cap="none" strike="noStrike"/>
          </a:p>
        </p:txBody>
      </p:sp>
      <p:sp>
        <p:nvSpPr>
          <p:cNvPr id="337" name="Google Shape;337;g39d64c9750d_0_154"/>
          <p:cNvSpPr/>
          <p:nvPr/>
        </p:nvSpPr>
        <p:spPr>
          <a:xfrm>
            <a:off x="6428904" y="3830131"/>
            <a:ext cx="5853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Repetition effectively becomes the stabilizer.</a:t>
            </a:r>
            <a:endParaRPr i="0" sz="1640" u="none" cap="none" strike="noStrike"/>
          </a:p>
        </p:txBody>
      </p:sp>
      <p:sp>
        <p:nvSpPr>
          <p:cNvPr id="338" name="Google Shape;338;g39d64c9750d_0_154"/>
          <p:cNvSpPr/>
          <p:nvPr/>
        </p:nvSpPr>
        <p:spPr>
          <a:xfrm>
            <a:off x="6428904" y="4244607"/>
            <a:ext cx="5853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Inaction inevitably leads to cultural decay.</a:t>
            </a:r>
            <a:endParaRPr i="0" sz="1640" u="none" cap="none" strike="noStrike"/>
          </a:p>
        </p:txBody>
      </p:sp>
      <p:sp>
        <p:nvSpPr>
          <p:cNvPr id="339" name="Google Shape;339;g39d64c9750d_0_154"/>
          <p:cNvSpPr/>
          <p:nvPr/>
        </p:nvSpPr>
        <p:spPr>
          <a:xfrm>
            <a:off x="6428904" y="4659082"/>
            <a:ext cx="58533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403" lvl="0" marL="32140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40" u="none" cap="none" strike="noStrike">
                <a:solidFill>
                  <a:srgbClr val="002060"/>
                </a:solidFill>
              </a:rPr>
              <a:t>Neglecting core values causes fragmentation.</a:t>
            </a:r>
            <a:endParaRPr i="0" sz="164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9d64c9750d_0_17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46" name="Google Shape;346;g39d64c9750d_0_17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g39d64c9750d_0_175"/>
          <p:cNvSpPr/>
          <p:nvPr/>
        </p:nvSpPr>
        <p:spPr>
          <a:xfrm>
            <a:off x="463590" y="1087557"/>
            <a:ext cx="6905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Institutionalizing Resilience</a:t>
            </a:r>
            <a:endParaRPr i="0" sz="4450" u="none" cap="none" strike="noStrike"/>
          </a:p>
        </p:txBody>
      </p:sp>
      <p:sp>
        <p:nvSpPr>
          <p:cNvPr id="348" name="Google Shape;348;g39d64c9750d_0_175"/>
          <p:cNvSpPr/>
          <p:nvPr/>
        </p:nvSpPr>
        <p:spPr>
          <a:xfrm>
            <a:off x="463590" y="20231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matures when resilience becomes our identity.</a:t>
            </a:r>
            <a:endParaRPr i="0" sz="1750" u="none" cap="none" strike="noStrike"/>
          </a:p>
        </p:txBody>
      </p:sp>
      <p:sp>
        <p:nvSpPr>
          <p:cNvPr id="349" name="Google Shape;349;g39d64c9750d_0_175"/>
          <p:cNvSpPr/>
          <p:nvPr/>
        </p:nvSpPr>
        <p:spPr>
          <a:xfrm>
            <a:off x="463590" y="24653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stop "doing resilience" and start "being resilient" naturally.</a:t>
            </a:r>
            <a:endParaRPr i="0" sz="1750" u="none" cap="none" strike="noStrike"/>
          </a:p>
        </p:txBody>
      </p:sp>
      <p:sp>
        <p:nvSpPr>
          <p:cNvPr id="350" name="Google Shape;350;g39d64c9750d_0_175"/>
          <p:cNvSpPr/>
          <p:nvPr/>
        </p:nvSpPr>
        <p:spPr>
          <a:xfrm>
            <a:off x="463590" y="29075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Identity creates permanence beyond leadership and staff changes.</a:t>
            </a:r>
            <a:endParaRPr i="0" sz="1750" u="none" cap="none" strike="noStrike"/>
          </a:p>
        </p:txBody>
      </p:sp>
      <p:sp>
        <p:nvSpPr>
          <p:cNvPr id="351" name="Google Shape;351;g39d64c9750d_0_175"/>
          <p:cNvSpPr/>
          <p:nvPr/>
        </p:nvSpPr>
        <p:spPr>
          <a:xfrm>
            <a:off x="463590" y="33497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becomes self-sustaining at maturity, weathering any storm.</a:t>
            </a:r>
            <a:endParaRPr i="0" sz="1750" u="none" cap="none" strike="noStrike"/>
          </a:p>
        </p:txBody>
      </p:sp>
      <p:sp>
        <p:nvSpPr>
          <p:cNvPr id="352" name="Google Shape;352;g39d64c9750d_0_175"/>
          <p:cNvSpPr/>
          <p:nvPr/>
        </p:nvSpPr>
        <p:spPr>
          <a:xfrm>
            <a:off x="463590" y="37919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Continuity is assured through ingrained practices.</a:t>
            </a:r>
            <a:endParaRPr i="0" sz="1750" u="none" cap="none" strike="noStrike"/>
          </a:p>
        </p:txBody>
      </p:sp>
      <p:sp>
        <p:nvSpPr>
          <p:cNvPr id="353" name="Google Shape;353;g39d64c9750d_0_175"/>
          <p:cNvSpPr/>
          <p:nvPr/>
        </p:nvSpPr>
        <p:spPr>
          <a:xfrm>
            <a:off x="463590" y="42341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Adaptability becomes an inherent organizational strength.</a:t>
            </a:r>
            <a:endParaRPr i="0" sz="1750" u="none" cap="none" strike="noStrike"/>
          </a:p>
        </p:txBody>
      </p:sp>
      <p:pic>
        <p:nvPicPr>
          <p:cNvPr descr="preencoded.png" id="354" name="Google Shape;354;g39d64c9750d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7118" y="3109793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9d64c9750d_0_18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61" name="Google Shape;361;g39d64c9750d_0_18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g39d64c9750d_0_189"/>
          <p:cNvSpPr/>
          <p:nvPr/>
        </p:nvSpPr>
        <p:spPr>
          <a:xfrm>
            <a:off x="590749" y="492376"/>
            <a:ext cx="84033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835"/>
              <a:buFont typeface="Nunito Sans"/>
              <a:buNone/>
            </a:pPr>
            <a:r>
              <a:rPr i="0" lang="en-US" sz="3835" u="none" cap="none" strike="noStrike">
                <a:solidFill>
                  <a:srgbClr val="D1282E"/>
                </a:solidFill>
              </a:rPr>
              <a:t>PIVOT #5 – Cultural Identity Synthesis</a:t>
            </a:r>
            <a:endParaRPr i="0" sz="3835" u="none" cap="none" strike="noStrike"/>
          </a:p>
        </p:txBody>
      </p:sp>
      <p:sp>
        <p:nvSpPr>
          <p:cNvPr id="363" name="Google Shape;363;g39d64c9750d_0_189"/>
          <p:cNvSpPr/>
          <p:nvPr/>
        </p:nvSpPr>
        <p:spPr>
          <a:xfrm>
            <a:off x="590749" y="1572224"/>
            <a:ext cx="5381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Culture succeeds when resilience feels natural and organic.</a:t>
            </a:r>
            <a:endParaRPr i="0" sz="1508" u="none" cap="none" strike="noStrike"/>
          </a:p>
        </p:txBody>
      </p:sp>
      <p:sp>
        <p:nvSpPr>
          <p:cNvPr id="364" name="Google Shape;364;g39d64c9750d_0_189"/>
          <p:cNvSpPr/>
          <p:nvPr/>
        </p:nvSpPr>
        <p:spPr>
          <a:xfrm>
            <a:off x="590749" y="2266061"/>
            <a:ext cx="5381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Identity creates continuity without constant reminders or oversight.</a:t>
            </a:r>
            <a:endParaRPr i="0" sz="1508" u="none" cap="none" strike="noStrike"/>
          </a:p>
        </p:txBody>
      </p:sp>
      <p:sp>
        <p:nvSpPr>
          <p:cNvPr id="365" name="Google Shape;365;g39d64c9750d_0_189"/>
          <p:cNvSpPr/>
          <p:nvPr/>
        </p:nvSpPr>
        <p:spPr>
          <a:xfrm>
            <a:off x="590749" y="2959897"/>
            <a:ext cx="5381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Belief outlives documentation and messaging, truly embedded.</a:t>
            </a:r>
            <a:endParaRPr i="0" sz="1508" u="none" cap="none" strike="noStrike"/>
          </a:p>
        </p:txBody>
      </p:sp>
      <p:sp>
        <p:nvSpPr>
          <p:cNvPr id="366" name="Google Shape;366;g39d64c9750d_0_189"/>
          <p:cNvSpPr/>
          <p:nvPr/>
        </p:nvSpPr>
        <p:spPr>
          <a:xfrm>
            <a:off x="590749" y="3653733"/>
            <a:ext cx="5381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People act aligned before instruction arrives, spontaneously contributing.</a:t>
            </a:r>
            <a:endParaRPr i="0" sz="1508" u="none" cap="none" strike="noStrike"/>
          </a:p>
        </p:txBody>
      </p:sp>
      <p:sp>
        <p:nvSpPr>
          <p:cNvPr id="367" name="Google Shape;367;g39d64c9750d_0_189"/>
          <p:cNvSpPr/>
          <p:nvPr/>
        </p:nvSpPr>
        <p:spPr>
          <a:xfrm>
            <a:off x="590749" y="4347570"/>
            <a:ext cx="5381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Ownership becomes internalized behavior, driving excellence forward.</a:t>
            </a:r>
            <a:endParaRPr i="0" sz="1508" u="none" cap="none" strike="noStrike"/>
          </a:p>
        </p:txBody>
      </p:sp>
      <p:sp>
        <p:nvSpPr>
          <p:cNvPr id="368" name="Google Shape;368;g39d64c9750d_0_189"/>
          <p:cNvSpPr/>
          <p:nvPr/>
        </p:nvSpPr>
        <p:spPr>
          <a:xfrm>
            <a:off x="590749" y="5041406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Proactive adaptation defines organizational spirit.</a:t>
            </a:r>
            <a:endParaRPr i="0" sz="1508" u="none" cap="none" strike="noStrike"/>
          </a:p>
        </p:txBody>
      </p:sp>
      <p:sp>
        <p:nvSpPr>
          <p:cNvPr id="369" name="Google Shape;369;g39d64c9750d_0_189"/>
          <p:cNvSpPr/>
          <p:nvPr/>
        </p:nvSpPr>
        <p:spPr>
          <a:xfrm>
            <a:off x="590749" y="5422492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Shared purpose fuels collective endeavor.</a:t>
            </a:r>
            <a:endParaRPr i="0" sz="1508" u="none" cap="none" strike="noStrike"/>
          </a:p>
        </p:txBody>
      </p:sp>
      <p:sp>
        <p:nvSpPr>
          <p:cNvPr id="370" name="Google Shape;370;g39d64c9750d_0_189"/>
          <p:cNvSpPr/>
          <p:nvPr/>
        </p:nvSpPr>
        <p:spPr>
          <a:xfrm>
            <a:off x="6455943" y="1572224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Culture feels lived, not taught, deeply ingrained.</a:t>
            </a:r>
            <a:endParaRPr i="0" sz="1508" u="none" cap="none" strike="noStrike"/>
          </a:p>
        </p:txBody>
      </p:sp>
      <p:sp>
        <p:nvSpPr>
          <p:cNvPr id="371" name="Google Shape;371;g39d64c9750d_0_189"/>
          <p:cNvSpPr/>
          <p:nvPr/>
        </p:nvSpPr>
        <p:spPr>
          <a:xfrm>
            <a:off x="6455943" y="1953311"/>
            <a:ext cx="5381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Identity protects continuity instinctively, guiding decisions.</a:t>
            </a:r>
            <a:endParaRPr i="0" sz="1508" u="none" cap="none" strike="noStrike"/>
          </a:p>
        </p:txBody>
      </p:sp>
      <p:sp>
        <p:nvSpPr>
          <p:cNvPr id="372" name="Google Shape;372;g39d64c9750d_0_189"/>
          <p:cNvSpPr/>
          <p:nvPr/>
        </p:nvSpPr>
        <p:spPr>
          <a:xfrm>
            <a:off x="6455943" y="2647148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Resilience becomes shared character, a core trait.</a:t>
            </a:r>
            <a:endParaRPr i="0" sz="1508" u="none" cap="none" strike="noStrike"/>
          </a:p>
        </p:txBody>
      </p:sp>
      <p:sp>
        <p:nvSpPr>
          <p:cNvPr id="373" name="Google Shape;373;g39d64c9750d_0_189"/>
          <p:cNvSpPr/>
          <p:nvPr/>
        </p:nvSpPr>
        <p:spPr>
          <a:xfrm>
            <a:off x="6455943" y="3028234"/>
            <a:ext cx="5381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Alignment becomes automatic posture, effortless coordination.</a:t>
            </a:r>
            <a:endParaRPr i="0" sz="1508" u="none" cap="none" strike="noStrike"/>
          </a:p>
        </p:txBody>
      </p:sp>
      <p:sp>
        <p:nvSpPr>
          <p:cNvPr id="374" name="Google Shape;374;g39d64c9750d_0_189"/>
          <p:cNvSpPr/>
          <p:nvPr/>
        </p:nvSpPr>
        <p:spPr>
          <a:xfrm>
            <a:off x="6455943" y="3722071"/>
            <a:ext cx="5381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The organization "becomes" its readiness, truly prepared.</a:t>
            </a:r>
            <a:endParaRPr i="0" sz="1508" u="none" cap="none" strike="noStrike"/>
          </a:p>
        </p:txBody>
      </p:sp>
      <p:sp>
        <p:nvSpPr>
          <p:cNvPr id="375" name="Google Shape;375;g39d64c9750d_0_189"/>
          <p:cNvSpPr/>
          <p:nvPr/>
        </p:nvSpPr>
        <p:spPr>
          <a:xfrm>
            <a:off x="6455943" y="4415907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Innovation emerges from collective wisdom.</a:t>
            </a:r>
            <a:endParaRPr i="0" sz="1508" u="none" cap="none" strike="noStrike"/>
          </a:p>
        </p:txBody>
      </p:sp>
      <p:sp>
        <p:nvSpPr>
          <p:cNvPr id="376" name="Google Shape;376;g39d64c9750d_0_189"/>
          <p:cNvSpPr/>
          <p:nvPr/>
        </p:nvSpPr>
        <p:spPr>
          <a:xfrm>
            <a:off x="6455943" y="4796993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0" lvl="0" marL="2955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Adaptability is the new normal.</a:t>
            </a:r>
            <a:endParaRPr i="0" sz="1508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d64c9750d_0_21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83" name="Google Shape;383;g39d64c9750d_0_21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g39d64c9750d_0_210"/>
          <p:cNvSpPr/>
          <p:nvPr/>
        </p:nvSpPr>
        <p:spPr>
          <a:xfrm>
            <a:off x="311190" y="719257"/>
            <a:ext cx="8702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What Cultural Maturity Looks Like</a:t>
            </a:r>
            <a:endParaRPr i="0" sz="4450" u="none" cap="none" strike="noStrike"/>
          </a:p>
        </p:txBody>
      </p:sp>
      <p:sp>
        <p:nvSpPr>
          <p:cNvPr id="385" name="Google Shape;385;g39d64c9750d_0_210"/>
          <p:cNvSpPr/>
          <p:nvPr/>
        </p:nvSpPr>
        <p:spPr>
          <a:xfrm>
            <a:off x="311190" y="16548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remains stable, enabling rapid adaptation, even when conditions shift.</a:t>
            </a:r>
            <a:endParaRPr i="0" sz="1750" u="none" cap="none" strike="noStrike"/>
          </a:p>
        </p:txBody>
      </p:sp>
      <p:sp>
        <p:nvSpPr>
          <p:cNvPr id="386" name="Google Shape;386;g39d64c9750d_0_210"/>
          <p:cNvSpPr/>
          <p:nvPr/>
        </p:nvSpPr>
        <p:spPr>
          <a:xfrm>
            <a:off x="311190" y="20970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orient before reacting thoughtfully, proactively, under pressure.</a:t>
            </a:r>
            <a:endParaRPr i="0" sz="1750" u="none" cap="none" strike="noStrike"/>
          </a:p>
        </p:txBody>
      </p:sp>
      <p:sp>
        <p:nvSpPr>
          <p:cNvPr id="387" name="Google Shape;387;g39d64c9750d_0_210"/>
          <p:cNvSpPr/>
          <p:nvPr/>
        </p:nvSpPr>
        <p:spPr>
          <a:xfrm>
            <a:off x="311190" y="25392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replaces compliance-driven behavior with shared purpose.</a:t>
            </a:r>
            <a:endParaRPr i="0" sz="1750" u="none" cap="none" strike="noStrike"/>
          </a:p>
        </p:txBody>
      </p:sp>
      <p:sp>
        <p:nvSpPr>
          <p:cNvPr id="388" name="Google Shape;388;g39d64c9750d_0_210"/>
          <p:cNvSpPr/>
          <p:nvPr/>
        </p:nvSpPr>
        <p:spPr>
          <a:xfrm>
            <a:off x="311190" y="29814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Resilience becomes culturally assumed, a core strength.</a:t>
            </a:r>
            <a:endParaRPr i="0" sz="1750" u="none" cap="none" strike="noStrike"/>
          </a:p>
        </p:txBody>
      </p:sp>
      <p:sp>
        <p:nvSpPr>
          <p:cNvPr id="389" name="Google Shape;389;g39d64c9750d_0_210"/>
          <p:cNvSpPr/>
          <p:nvPr/>
        </p:nvSpPr>
        <p:spPr>
          <a:xfrm>
            <a:off x="311190" y="34236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Values are deeply embedded, guiding everyday decisions.</a:t>
            </a:r>
            <a:endParaRPr i="0" sz="1750" u="none" cap="none" strike="noStrike"/>
          </a:p>
        </p:txBody>
      </p:sp>
      <p:sp>
        <p:nvSpPr>
          <p:cNvPr id="390" name="Google Shape;390;g39d64c9750d_0_210"/>
          <p:cNvSpPr/>
          <p:nvPr/>
        </p:nvSpPr>
        <p:spPr>
          <a:xfrm>
            <a:off x="311190" y="38658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Continuous learning fosters growth and innovation.</a:t>
            </a:r>
            <a:endParaRPr i="0" sz="1750" u="none" cap="none" strike="noStrike"/>
          </a:p>
        </p:txBody>
      </p:sp>
      <p:pic>
        <p:nvPicPr>
          <p:cNvPr descr="preencoded.png" id="391" name="Google Shape;391;g39d64c9750d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3518" y="3423643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9d64c9750d_0_2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98" name="Google Shape;398;g39d64c9750d_0_2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99" name="Google Shape;399;g39d64c9750d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290" y="183979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9d64c9750d_0_224"/>
          <p:cNvSpPr/>
          <p:nvPr/>
        </p:nvSpPr>
        <p:spPr>
          <a:xfrm>
            <a:off x="349306" y="770057"/>
            <a:ext cx="8031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How Cultural Failure Shows Up</a:t>
            </a:r>
            <a:endParaRPr i="0" sz="4450" u="none" cap="none" strike="noStrike"/>
          </a:p>
        </p:txBody>
      </p:sp>
      <p:sp>
        <p:nvSpPr>
          <p:cNvPr id="401" name="Google Shape;401;g39d64c9750d_0_224"/>
          <p:cNvSpPr/>
          <p:nvPr/>
        </p:nvSpPr>
        <p:spPr>
          <a:xfrm>
            <a:off x="3717806" y="197560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retreat into defensive, isolated silos when stress rises.</a:t>
            </a:r>
            <a:endParaRPr i="0" sz="1750" u="none" cap="none" strike="noStrike"/>
          </a:p>
        </p:txBody>
      </p:sp>
      <p:sp>
        <p:nvSpPr>
          <p:cNvPr id="402" name="Google Shape;402;g39d64c9750d_0_224"/>
          <p:cNvSpPr/>
          <p:nvPr/>
        </p:nvSpPr>
        <p:spPr>
          <a:xfrm>
            <a:off x="3717806" y="241779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Messaging feels performative, lacking genuine credibility.</a:t>
            </a:r>
            <a:endParaRPr i="0" sz="1750" u="none" cap="none" strike="noStrike"/>
          </a:p>
        </p:txBody>
      </p:sp>
      <p:sp>
        <p:nvSpPr>
          <p:cNvPr id="403" name="Google Shape;403;g39d64c9750d_0_224"/>
          <p:cNvSpPr/>
          <p:nvPr/>
        </p:nvSpPr>
        <p:spPr>
          <a:xfrm>
            <a:off x="3717806" y="28599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collapses unexpectedly faster than processes respond.</a:t>
            </a:r>
            <a:endParaRPr i="0" sz="1750" u="none" cap="none" strike="noStrike"/>
          </a:p>
        </p:txBody>
      </p:sp>
      <p:sp>
        <p:nvSpPr>
          <p:cNvPr id="404" name="Google Shape;404;g39d64c9750d_0_224"/>
          <p:cNvSpPr/>
          <p:nvPr/>
        </p:nvSpPr>
        <p:spPr>
          <a:xfrm>
            <a:off x="3717806" y="33021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Fear overrides organizational alignment instantly.</a:t>
            </a:r>
            <a:endParaRPr i="0" sz="1750" u="none" cap="none" strike="noStrike"/>
          </a:p>
        </p:txBody>
      </p:sp>
      <p:sp>
        <p:nvSpPr>
          <p:cNvPr id="405" name="Google Shape;405;g39d64c9750d_0_224"/>
          <p:cNvSpPr/>
          <p:nvPr/>
        </p:nvSpPr>
        <p:spPr>
          <a:xfrm>
            <a:off x="3717806" y="37443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Blame culture flourishes, hindering accountability.</a:t>
            </a:r>
            <a:endParaRPr i="0" sz="1750" u="none" cap="none" strike="noStrike"/>
          </a:p>
        </p:txBody>
      </p:sp>
      <p:sp>
        <p:nvSpPr>
          <p:cNvPr id="406" name="Google Shape;406;g39d64c9750d_0_224"/>
          <p:cNvSpPr/>
          <p:nvPr/>
        </p:nvSpPr>
        <p:spPr>
          <a:xfrm>
            <a:off x="3717806" y="418659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Initiative dwindles, impacting overall productivity.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9d64c9750d_0_23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13" name="Google Shape;413;g39d64c9750d_0_23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g39d64c9750d_0_238"/>
          <p:cNvSpPr/>
          <p:nvPr/>
        </p:nvSpPr>
        <p:spPr>
          <a:xfrm>
            <a:off x="349290" y="1074857"/>
            <a:ext cx="8462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Rebuilding Trust and Consistency</a:t>
            </a:r>
            <a:endParaRPr i="0" sz="4450" u="none" cap="none" strike="noStrike"/>
          </a:p>
        </p:txBody>
      </p:sp>
      <p:sp>
        <p:nvSpPr>
          <p:cNvPr id="415" name="Google Shape;415;g39d64c9750d_0_238"/>
          <p:cNvSpPr/>
          <p:nvPr/>
        </p:nvSpPr>
        <p:spPr>
          <a:xfrm>
            <a:off x="349290" y="20104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is restored through consistent presence, not empty promise.</a:t>
            </a:r>
            <a:endParaRPr i="0" sz="1750" u="none" cap="none" strike="noStrike"/>
          </a:p>
        </p:txBody>
      </p:sp>
      <p:sp>
        <p:nvSpPr>
          <p:cNvPr id="416" name="Google Shape;416;g39d64c9750d_0_238"/>
          <p:cNvSpPr/>
          <p:nvPr/>
        </p:nvSpPr>
        <p:spPr>
          <a:xfrm>
            <a:off x="349290" y="24526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re-engage once genuine safety is modeled.</a:t>
            </a:r>
            <a:endParaRPr i="0" sz="1750" u="none" cap="none" strike="noStrike"/>
          </a:p>
        </p:txBody>
      </p:sp>
      <p:sp>
        <p:nvSpPr>
          <p:cNvPr id="417" name="Google Shape;417;g39d64c9750d_0_238"/>
          <p:cNvSpPr/>
          <p:nvPr/>
        </p:nvSpPr>
        <p:spPr>
          <a:xfrm>
            <a:off x="349290" y="28948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Repair requires authentic, lived transparency.</a:t>
            </a:r>
            <a:endParaRPr i="0" sz="1750" u="none" cap="none" strike="noStrike"/>
          </a:p>
        </p:txBody>
      </p:sp>
      <p:sp>
        <p:nvSpPr>
          <p:cNvPr id="418" name="Google Shape;418;g39d64c9750d_0_238"/>
          <p:cNvSpPr/>
          <p:nvPr/>
        </p:nvSpPr>
        <p:spPr>
          <a:xfrm>
            <a:off x="349290" y="33370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Consistency recreates organizational legitimacy.</a:t>
            </a:r>
            <a:endParaRPr i="0" sz="1750" u="none" cap="none" strike="noStrike"/>
          </a:p>
        </p:txBody>
      </p:sp>
      <p:sp>
        <p:nvSpPr>
          <p:cNvPr id="419" name="Google Shape;419;g39d64c9750d_0_238"/>
          <p:cNvSpPr/>
          <p:nvPr/>
        </p:nvSpPr>
        <p:spPr>
          <a:xfrm>
            <a:off x="349290" y="37792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Accountability fosters deep commitment.</a:t>
            </a:r>
            <a:endParaRPr i="0" sz="1750" u="none" cap="none" strike="noStrike"/>
          </a:p>
        </p:txBody>
      </p:sp>
      <p:sp>
        <p:nvSpPr>
          <p:cNvPr id="420" name="Google Shape;420;g39d64c9750d_0_238"/>
          <p:cNvSpPr/>
          <p:nvPr/>
        </p:nvSpPr>
        <p:spPr>
          <a:xfrm>
            <a:off x="349290" y="42214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Open communication bridges divides.</a:t>
            </a:r>
            <a:endParaRPr i="0" sz="1750" u="none" cap="none" strike="noStrike"/>
          </a:p>
        </p:txBody>
      </p:sp>
      <p:pic>
        <p:nvPicPr>
          <p:cNvPr descr="preencoded.png" id="421" name="Google Shape;421;g39d64c9750d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9026" y="2600152"/>
            <a:ext cx="3380650" cy="33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9d64c9750d_0_25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28" name="Google Shape;428;g39d64c9750d_0_25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29" name="Google Shape;429;g39d64c9750d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750" y="1884528"/>
            <a:ext cx="2673869" cy="267386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39d64c9750d_0_252"/>
          <p:cNvSpPr/>
          <p:nvPr/>
        </p:nvSpPr>
        <p:spPr>
          <a:xfrm>
            <a:off x="463777" y="950950"/>
            <a:ext cx="95844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181"/>
              <a:buFont typeface="Nunito Sans"/>
              <a:buNone/>
            </a:pPr>
            <a:r>
              <a:rPr i="0" lang="en-US" sz="4181" u="none" cap="none" strike="noStrike">
                <a:solidFill>
                  <a:srgbClr val="D1282E"/>
                </a:solidFill>
              </a:rPr>
              <a:t>The Role of Leadership Presence</a:t>
            </a:r>
            <a:endParaRPr i="0" sz="4181" u="none" cap="none" strike="noStrike"/>
          </a:p>
        </p:txBody>
      </p:sp>
      <p:sp>
        <p:nvSpPr>
          <p:cNvPr id="431" name="Google Shape;431;g39d64c9750d_0_252"/>
          <p:cNvSpPr/>
          <p:nvPr/>
        </p:nvSpPr>
        <p:spPr>
          <a:xfrm>
            <a:off x="3664784" y="2120763"/>
            <a:ext cx="90618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5" lvl="0" marL="32220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4"/>
              <a:buChar char="•"/>
            </a:pPr>
            <a:r>
              <a:rPr i="0" lang="en-US" sz="1644" u="none" cap="none" strike="noStrike">
                <a:solidFill>
                  <a:srgbClr val="002060"/>
                </a:solidFill>
              </a:rPr>
              <a:t>Culture watches behavior closely before communication becomes effective.</a:t>
            </a:r>
            <a:endParaRPr i="0" sz="1644" u="none" cap="none" strike="noStrike"/>
          </a:p>
        </p:txBody>
      </p:sp>
      <p:sp>
        <p:nvSpPr>
          <p:cNvPr id="432" name="Google Shape;432;g39d64c9750d_0_252"/>
          <p:cNvSpPr/>
          <p:nvPr/>
        </p:nvSpPr>
        <p:spPr>
          <a:xfrm>
            <a:off x="3664784" y="2536276"/>
            <a:ext cx="90618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5" lvl="0" marL="32220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4"/>
              <a:buChar char="•"/>
            </a:pPr>
            <a:r>
              <a:rPr i="0" lang="en-US" sz="1644" u="none" cap="none" strike="noStrike">
                <a:solidFill>
                  <a:srgbClr val="002060"/>
                </a:solidFill>
              </a:rPr>
              <a:t>Presence reduces uncertainty and provides clear guidance without instruction.</a:t>
            </a:r>
            <a:endParaRPr i="0" sz="1644" u="none" cap="none" strike="noStrike"/>
          </a:p>
        </p:txBody>
      </p:sp>
      <p:sp>
        <p:nvSpPr>
          <p:cNvPr id="433" name="Google Shape;433;g39d64c9750d_0_252"/>
          <p:cNvSpPr/>
          <p:nvPr/>
        </p:nvSpPr>
        <p:spPr>
          <a:xfrm>
            <a:off x="3664784" y="2951789"/>
            <a:ext cx="90618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5" lvl="0" marL="32220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4"/>
              <a:buChar char="•"/>
            </a:pPr>
            <a:r>
              <a:rPr i="0" lang="en-US" sz="1644" u="none" cap="none" strike="noStrike">
                <a:solidFill>
                  <a:srgbClr val="002060"/>
                </a:solidFill>
              </a:rPr>
              <a:t>Tone carries significant psychological weight and impact.</a:t>
            </a:r>
            <a:endParaRPr i="0" sz="1644" u="none" cap="none" strike="noStrike"/>
          </a:p>
        </p:txBody>
      </p:sp>
      <p:sp>
        <p:nvSpPr>
          <p:cNvPr id="434" name="Google Shape;434;g39d64c9750d_0_252"/>
          <p:cNvSpPr/>
          <p:nvPr/>
        </p:nvSpPr>
        <p:spPr>
          <a:xfrm>
            <a:off x="3664784" y="3367301"/>
            <a:ext cx="90618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5" lvl="0" marL="32220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4"/>
              <a:buChar char="•"/>
            </a:pPr>
            <a:r>
              <a:rPr i="0" lang="en-US" sz="1644" u="none" cap="none" strike="noStrike">
                <a:solidFill>
                  <a:srgbClr val="002060"/>
                </a:solidFill>
              </a:rPr>
              <a:t>Model precedes message always in establishing credibility.</a:t>
            </a:r>
            <a:endParaRPr i="0" sz="1644" u="none" cap="none" strike="noStrike"/>
          </a:p>
        </p:txBody>
      </p:sp>
      <p:sp>
        <p:nvSpPr>
          <p:cNvPr id="435" name="Google Shape;435;g39d64c9750d_0_252"/>
          <p:cNvSpPr/>
          <p:nvPr/>
        </p:nvSpPr>
        <p:spPr>
          <a:xfrm>
            <a:off x="3664784" y="3782814"/>
            <a:ext cx="90618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5" lvl="0" marL="32220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4"/>
              <a:buChar char="•"/>
            </a:pPr>
            <a:r>
              <a:rPr i="0" lang="en-US" sz="1644" u="none" cap="none" strike="noStrike">
                <a:solidFill>
                  <a:srgbClr val="002060"/>
                </a:solidFill>
              </a:rPr>
              <a:t>Consistency reinforces leadership's message.</a:t>
            </a:r>
            <a:endParaRPr i="0" sz="1644" u="none" cap="none" strike="noStrike"/>
          </a:p>
        </p:txBody>
      </p:sp>
      <p:sp>
        <p:nvSpPr>
          <p:cNvPr id="436" name="Google Shape;436;g39d64c9750d_0_252"/>
          <p:cNvSpPr/>
          <p:nvPr/>
        </p:nvSpPr>
        <p:spPr>
          <a:xfrm>
            <a:off x="3664784" y="4198327"/>
            <a:ext cx="90618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2205" lvl="0" marL="32220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4"/>
              <a:buChar char="•"/>
            </a:pPr>
            <a:r>
              <a:rPr i="0" lang="en-US" sz="1644" u="none" cap="none" strike="noStrike">
                <a:solidFill>
                  <a:srgbClr val="002060"/>
                </a:solidFill>
              </a:rPr>
              <a:t>Empathy strengthens team cohesion.</a:t>
            </a:r>
            <a:endParaRPr i="0" sz="1644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9d64c9750d_0_26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43" name="Google Shape;443;g39d64c9750d_0_26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g39d64c9750d_0_266"/>
          <p:cNvSpPr/>
          <p:nvPr/>
        </p:nvSpPr>
        <p:spPr>
          <a:xfrm>
            <a:off x="590603" y="1105450"/>
            <a:ext cx="10313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The Role of Peer Reinforcement</a:t>
            </a:r>
            <a:endParaRPr i="0" sz="4450" u="none" cap="none" strike="noStrike"/>
          </a:p>
        </p:txBody>
      </p:sp>
      <p:sp>
        <p:nvSpPr>
          <p:cNvPr id="445" name="Google Shape;445;g39d64c9750d_0_266"/>
          <p:cNvSpPr/>
          <p:nvPr/>
        </p:nvSpPr>
        <p:spPr>
          <a:xfrm>
            <a:off x="590590" y="20410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stabilizes when peers uphold norms </a:t>
            </a:r>
            <a:r>
              <a:rPr b="1" i="0" lang="en-US" sz="1750" u="none" cap="none" strike="noStrike">
                <a:solidFill>
                  <a:srgbClr val="002060"/>
                </a:solidFill>
              </a:rPr>
              <a:t>through consistent actions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.</a:t>
            </a:r>
            <a:endParaRPr i="0" sz="1750" u="none" cap="none" strike="noStrike"/>
          </a:p>
        </p:txBody>
      </p:sp>
      <p:sp>
        <p:nvSpPr>
          <p:cNvPr id="446" name="Google Shape;446;g39d64c9750d_0_266"/>
          <p:cNvSpPr/>
          <p:nvPr/>
        </p:nvSpPr>
        <p:spPr>
          <a:xfrm>
            <a:off x="590590" y="24832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Reinforcement diffuses beyond leadership </a:t>
            </a:r>
            <a:r>
              <a:rPr b="1" i="0" lang="en-US" sz="1750" u="none" cap="none" strike="noStrike">
                <a:solidFill>
                  <a:srgbClr val="002060"/>
                </a:solidFill>
              </a:rPr>
              <a:t>circles, reaching everyone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.</a:t>
            </a:r>
            <a:endParaRPr i="0" sz="1750" u="none" cap="none" strike="noStrike"/>
          </a:p>
        </p:txBody>
      </p:sp>
      <p:sp>
        <p:nvSpPr>
          <p:cNvPr id="447" name="Google Shape;447;g39d64c9750d_0_266"/>
          <p:cNvSpPr/>
          <p:nvPr/>
        </p:nvSpPr>
        <p:spPr>
          <a:xfrm>
            <a:off x="590590" y="29254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Teams become credibility carriers </a:t>
            </a:r>
            <a:r>
              <a:rPr b="1" i="0" lang="en-US" sz="1750" u="none" cap="none" strike="noStrike">
                <a:solidFill>
                  <a:srgbClr val="002060"/>
                </a:solidFill>
              </a:rPr>
              <a:t>for shared values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.</a:t>
            </a:r>
            <a:endParaRPr i="0" sz="1750" u="none" cap="none" strike="noStrike"/>
          </a:p>
        </p:txBody>
      </p:sp>
      <p:sp>
        <p:nvSpPr>
          <p:cNvPr id="448" name="Google Shape;448;g39d64c9750d_0_266"/>
          <p:cNvSpPr/>
          <p:nvPr/>
        </p:nvSpPr>
        <p:spPr>
          <a:xfrm>
            <a:off x="590590" y="33676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spreads through participation </a:t>
            </a:r>
            <a:r>
              <a:rPr b="1" i="0" lang="en-US" sz="1750" u="none" cap="none" strike="noStrike">
                <a:solidFill>
                  <a:srgbClr val="002060"/>
                </a:solidFill>
              </a:rPr>
              <a:t>and mutual support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.</a:t>
            </a:r>
            <a:endParaRPr i="0" sz="1750" u="none" cap="none" strike="noStrike"/>
          </a:p>
        </p:txBody>
      </p:sp>
      <p:sp>
        <p:nvSpPr>
          <p:cNvPr id="449" name="Google Shape;449;g39d64c9750d_0_266"/>
          <p:cNvSpPr/>
          <p:nvPr/>
        </p:nvSpPr>
        <p:spPr>
          <a:xfrm>
            <a:off x="590590" y="38098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Peer feedback fosters </a:t>
            </a:r>
            <a:r>
              <a:rPr b="1" i="0" lang="en-US" sz="1750" u="none" cap="none" strike="noStrike">
                <a:solidFill>
                  <a:srgbClr val="002060"/>
                </a:solidFill>
              </a:rPr>
              <a:t>continuous positive growth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.</a:t>
            </a:r>
            <a:endParaRPr i="0" sz="1750" u="none" cap="none" strike="noStrike"/>
          </a:p>
        </p:txBody>
      </p:sp>
      <p:pic>
        <p:nvPicPr>
          <p:cNvPr descr="preencoded.png" id="450" name="Google Shape;450;g39d64c9750d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5918" y="3013392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d64c9750d_0_16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183" name="Google Shape;183;g39d64c9750d_0_16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Defining adaptive resilience culture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Culture drives proactive behavior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Trust enables deep resilience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Habits vs. compliance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Leadership reinforces culture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Measuring resilience impact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Fostering learning &amp; adaptation</a:t>
            </a:r>
            <a:endParaRPr b="0" sz="1800"/>
          </a:p>
        </p:txBody>
      </p:sp>
      <p:sp>
        <p:nvSpPr>
          <p:cNvPr id="184" name="Google Shape;184;g39d64c9750d_0_1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85" name="Google Shape;185;g39d64c9750d_0_1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g39d64c9750d_0_16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Culture as lived system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Behavior precedes procedure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Align through shared meaning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Strengthen trust for resilience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From awareness to identity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Empower adaptive responses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Shared responsibility for safety</a:t>
            </a:r>
            <a:endParaRPr b="0" sz="1800"/>
          </a:p>
        </p:txBody>
      </p:sp>
      <p:sp>
        <p:nvSpPr>
          <p:cNvPr id="187" name="Google Shape;187;g39d64c9750d_0_16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9d64c9750d_0_27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57" name="Google Shape;457;g39d64c9750d_0_27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58" name="Google Shape;458;g39d64c9750d_0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90" y="142069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39d64c9750d_0_279"/>
          <p:cNvSpPr/>
          <p:nvPr/>
        </p:nvSpPr>
        <p:spPr>
          <a:xfrm>
            <a:off x="3580231" y="634557"/>
            <a:ext cx="8155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250" u="none" cap="none" strike="noStrike">
                <a:solidFill>
                  <a:srgbClr val="D1282E"/>
                </a:solidFill>
              </a:rPr>
              <a:t>Culture Under Real Crisis Stress</a:t>
            </a:r>
            <a:endParaRPr i="0" sz="4250" u="none" cap="none" strike="noStrike"/>
          </a:p>
        </p:txBody>
      </p:sp>
      <p:sp>
        <p:nvSpPr>
          <p:cNvPr id="460" name="Google Shape;460;g39d64c9750d_0_279"/>
          <p:cNvSpPr/>
          <p:nvPr/>
        </p:nvSpPr>
        <p:spPr>
          <a:xfrm>
            <a:off x="3628906" y="19596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does not create culture, it exposes its true strengths.</a:t>
            </a:r>
            <a:endParaRPr i="0" sz="1750" u="none" cap="none" strike="noStrike"/>
          </a:p>
        </p:txBody>
      </p:sp>
      <p:sp>
        <p:nvSpPr>
          <p:cNvPr id="461" name="Google Shape;461;g39d64c9750d_0_279"/>
          <p:cNvSpPr/>
          <p:nvPr/>
        </p:nvSpPr>
        <p:spPr>
          <a:xfrm>
            <a:off x="3628906" y="24018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Instability reveals whether trust is truly durable or superficial.</a:t>
            </a:r>
            <a:endParaRPr i="0" sz="1750" u="none" cap="none" strike="noStrike"/>
          </a:p>
        </p:txBody>
      </p:sp>
      <p:sp>
        <p:nvSpPr>
          <p:cNvPr id="462" name="Google Shape;462;g39d64c9750d_0_279"/>
          <p:cNvSpPr/>
          <p:nvPr/>
        </p:nvSpPr>
        <p:spPr>
          <a:xfrm>
            <a:off x="3628906" y="28440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Orientation holds only when identity is deeply internal and shared.</a:t>
            </a:r>
            <a:endParaRPr i="0" sz="1750" u="none" cap="none" strike="noStrike"/>
          </a:p>
        </p:txBody>
      </p:sp>
      <p:sp>
        <p:nvSpPr>
          <p:cNvPr id="463" name="Google Shape;463;g39d64c9750d_0_279"/>
          <p:cNvSpPr/>
          <p:nvPr/>
        </p:nvSpPr>
        <p:spPr>
          <a:xfrm>
            <a:off x="3628906" y="32862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becomes the nervous system under immense stress and pressure.</a:t>
            </a:r>
            <a:endParaRPr i="0" sz="1750" u="none" cap="none" strike="noStrike"/>
          </a:p>
        </p:txBody>
      </p:sp>
      <p:sp>
        <p:nvSpPr>
          <p:cNvPr id="464" name="Google Shape;464;g39d64c9750d_0_279"/>
          <p:cNvSpPr/>
          <p:nvPr/>
        </p:nvSpPr>
        <p:spPr>
          <a:xfrm>
            <a:off x="3628906" y="37284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Shared values guide collective action effectively.</a:t>
            </a:r>
            <a:endParaRPr i="0" sz="1750" u="none" cap="none" strike="noStrike"/>
          </a:p>
        </p:txBody>
      </p:sp>
      <p:sp>
        <p:nvSpPr>
          <p:cNvPr id="465" name="Google Shape;465;g39d64c9750d_0_279"/>
          <p:cNvSpPr/>
          <p:nvPr/>
        </p:nvSpPr>
        <p:spPr>
          <a:xfrm>
            <a:off x="3628906" y="41706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Adaptability thrives when resilience is built-in.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9d64c9750d_0_29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72" name="Google Shape;472;g39d64c9750d_0_29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3" name="Google Shape;473;g39d64c9750d_0_293"/>
          <p:cNvSpPr/>
          <p:nvPr/>
        </p:nvSpPr>
        <p:spPr>
          <a:xfrm>
            <a:off x="412802" y="767150"/>
            <a:ext cx="8300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TAKEAWAYS</a:t>
            </a:r>
            <a:endParaRPr i="0" sz="4450" u="none" cap="none" strike="noStrike"/>
          </a:p>
        </p:txBody>
      </p:sp>
      <p:sp>
        <p:nvSpPr>
          <p:cNvPr id="474" name="Google Shape;474;g39d64c9750d_0_293"/>
          <p:cNvSpPr/>
          <p:nvPr/>
        </p:nvSpPr>
        <p:spPr>
          <a:xfrm>
            <a:off x="412790" y="170275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is resilience lived, actively demonstrated, not stated.</a:t>
            </a:r>
            <a:endParaRPr i="0" sz="1750" u="none" cap="none" strike="noStrike"/>
          </a:p>
        </p:txBody>
      </p:sp>
      <p:sp>
        <p:nvSpPr>
          <p:cNvPr id="475" name="Google Shape;475;g39d64c9750d_0_293"/>
          <p:cNvSpPr/>
          <p:nvPr/>
        </p:nvSpPr>
        <p:spPr>
          <a:xfrm>
            <a:off x="412790" y="21449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is the outcome of alignment, consistent actions, not messaging.</a:t>
            </a:r>
            <a:endParaRPr i="0" sz="1750" u="none" cap="none" strike="noStrike"/>
          </a:p>
        </p:txBody>
      </p:sp>
      <p:sp>
        <p:nvSpPr>
          <p:cNvPr id="476" name="Google Shape;476;g39d64c9750d_0_293"/>
          <p:cNvSpPr/>
          <p:nvPr/>
        </p:nvSpPr>
        <p:spPr>
          <a:xfrm>
            <a:off x="412790" y="25871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models tone before teams fully embrace and internalize it.</a:t>
            </a:r>
            <a:endParaRPr i="0" sz="1750" u="none" cap="none" strike="noStrike"/>
          </a:p>
        </p:txBody>
      </p:sp>
      <p:sp>
        <p:nvSpPr>
          <p:cNvPr id="477" name="Google Shape;477;g39d64c9750d_0_293"/>
          <p:cNvSpPr/>
          <p:nvPr/>
        </p:nvSpPr>
        <p:spPr>
          <a:xfrm>
            <a:off x="412790" y="30293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Behavioral norms reveal maturity and strength before process does.</a:t>
            </a:r>
            <a:endParaRPr i="0" sz="1750" u="none" cap="none" strike="noStrike"/>
          </a:p>
        </p:txBody>
      </p:sp>
      <p:sp>
        <p:nvSpPr>
          <p:cNvPr id="478" name="Google Shape;478;g39d64c9750d_0_293"/>
          <p:cNvSpPr/>
          <p:nvPr/>
        </p:nvSpPr>
        <p:spPr>
          <a:xfrm>
            <a:off x="412790" y="34715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Reinforcement prevents cultural erosion and strengthens bonds over time.</a:t>
            </a:r>
            <a:endParaRPr i="0" sz="1750" u="none" cap="none" strike="noStrike"/>
          </a:p>
        </p:txBody>
      </p:sp>
      <p:sp>
        <p:nvSpPr>
          <p:cNvPr id="479" name="Google Shape;479;g39d64c9750d_0_293"/>
          <p:cNvSpPr/>
          <p:nvPr/>
        </p:nvSpPr>
        <p:spPr>
          <a:xfrm>
            <a:off x="412790" y="39137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Institutionalization turns resilience into core organizational identity and practice.</a:t>
            </a:r>
            <a:endParaRPr i="0" sz="1750" u="none" cap="none" strike="noStrike"/>
          </a:p>
        </p:txBody>
      </p:sp>
      <p:sp>
        <p:nvSpPr>
          <p:cNvPr id="480" name="Google Shape;480;g39d64c9750d_0_293"/>
          <p:cNvSpPr/>
          <p:nvPr/>
        </p:nvSpPr>
        <p:spPr>
          <a:xfrm>
            <a:off x="412790" y="43559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Real resilience is who the organization truly becomes, deeply embedded.</a:t>
            </a:r>
            <a:endParaRPr i="0" sz="1750" u="none" cap="none" strike="noStrike"/>
          </a:p>
        </p:txBody>
      </p:sp>
      <p:sp>
        <p:nvSpPr>
          <p:cNvPr id="481" name="Google Shape;481;g39d64c9750d_0_293"/>
          <p:cNvSpPr/>
          <p:nvPr/>
        </p:nvSpPr>
        <p:spPr>
          <a:xfrm>
            <a:off x="412790" y="47981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Continuous learning fosters adaptability and sustained resilience.</a:t>
            </a:r>
            <a:endParaRPr i="0" sz="1750" u="none" cap="none" strike="noStrike"/>
          </a:p>
        </p:txBody>
      </p:sp>
      <p:sp>
        <p:nvSpPr>
          <p:cNvPr id="482" name="Google Shape;482;g39d64c9750d_0_293"/>
          <p:cNvSpPr/>
          <p:nvPr/>
        </p:nvSpPr>
        <p:spPr>
          <a:xfrm>
            <a:off x="412790" y="524033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 shared purpose unifies efforts during times of adversity.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94a9e633d9_0_166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489" name="Google Shape;489;g394a9e633d9_0_166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394a9e633d9_0_166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d64c9750d_0_46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97" name="Google Shape;497;g39d64c9750d_0_46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98" name="Google Shape;498;g39d64c9750d_0_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5390" y="2746344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39d64c9750d_0_460"/>
          <p:cNvSpPr/>
          <p:nvPr/>
        </p:nvSpPr>
        <p:spPr>
          <a:xfrm>
            <a:off x="415806" y="1331257"/>
            <a:ext cx="94557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i="0" lang="en-US" sz="6150" u="none" cap="none" strike="noStrike">
                <a:solidFill>
                  <a:srgbClr val="D1282E"/>
                </a:solidFill>
              </a:rPr>
              <a:t>Resilience Maturity Models</a:t>
            </a:r>
            <a:endParaRPr i="0" sz="6150" u="none" cap="none" strike="noStrike"/>
          </a:p>
        </p:txBody>
      </p:sp>
      <p:sp>
        <p:nvSpPr>
          <p:cNvPr id="500" name="Google Shape;500;g39d64c9750d_0_460"/>
          <p:cNvSpPr/>
          <p:nvPr/>
        </p:nvSpPr>
        <p:spPr>
          <a:xfrm>
            <a:off x="415806" y="253628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Assessing capability strength across core dimensions</a:t>
            </a:r>
            <a:endParaRPr i="0" sz="1750" u="none" cap="none" strike="noStrike"/>
          </a:p>
        </p:txBody>
      </p:sp>
      <p:sp>
        <p:nvSpPr>
          <p:cNvPr id="501" name="Google Shape;501;g39d64c9750d_0_460"/>
          <p:cNvSpPr/>
          <p:nvPr/>
        </p:nvSpPr>
        <p:spPr>
          <a:xfrm>
            <a:off x="415806" y="310326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Framework for evaluating organizational resilience readiness</a:t>
            </a:r>
            <a:endParaRPr i="0" sz="1750" u="none" cap="none" strike="noStrike"/>
          </a:p>
        </p:txBody>
      </p:sp>
      <p:sp>
        <p:nvSpPr>
          <p:cNvPr id="502" name="Google Shape;502;g39d64c9750d_0_460"/>
          <p:cNvSpPr/>
          <p:nvPr/>
        </p:nvSpPr>
        <p:spPr>
          <a:xfrm>
            <a:off x="415806" y="354546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Dimension-based assessment methodology across five key areas</a:t>
            </a:r>
            <a:endParaRPr i="0" sz="1750" u="none" cap="none" strike="noStrike"/>
          </a:p>
        </p:txBody>
      </p:sp>
      <p:sp>
        <p:nvSpPr>
          <p:cNvPr id="503" name="Google Shape;503;g39d64c9750d_0_460"/>
          <p:cNvSpPr/>
          <p:nvPr/>
        </p:nvSpPr>
        <p:spPr>
          <a:xfrm>
            <a:off x="415806" y="398766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Evidence-based capability measurement beyond documentation</a:t>
            </a:r>
            <a:endParaRPr i="0" sz="1750" u="none" cap="none" strike="noStrike"/>
          </a:p>
        </p:txBody>
      </p:sp>
      <p:sp>
        <p:nvSpPr>
          <p:cNvPr id="504" name="Google Shape;504;g39d64c9750d_0_460"/>
          <p:cNvSpPr/>
          <p:nvPr/>
        </p:nvSpPr>
        <p:spPr>
          <a:xfrm>
            <a:off x="415806" y="442985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Practical guidance for building sustainable resilience maturity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9d64c9750d_0_473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511" name="Google Shape;511;g39d64c9750d_0_473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What maturity really represents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Why capability &gt; documentation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Five core maturity dimensions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How to interpret improvement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Linking maturity to resilience outcomes</a:t>
            </a:r>
            <a:endParaRPr b="0" sz="1800"/>
          </a:p>
        </p:txBody>
      </p:sp>
      <p:sp>
        <p:nvSpPr>
          <p:cNvPr id="512" name="Google Shape;512;g39d64c9750d_0_47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13" name="Google Shape;513;g39d64c9750d_0_47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g39d64c9750d_0_473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Learn how maturity is evaluated structurally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Distinguish policy from proven capability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Understand dimension-based scaling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Identify where gaps actually originate</a:t>
            </a:r>
            <a:endParaRPr b="0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Prepare for real-world maturity assessment</a:t>
            </a:r>
            <a:endParaRPr b="0" sz="1800"/>
          </a:p>
        </p:txBody>
      </p:sp>
      <p:sp>
        <p:nvSpPr>
          <p:cNvPr id="515" name="Google Shape;515;g39d64c9750d_0_473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9d64c9750d_0_48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22" name="Google Shape;522;g39d64c9750d_0_48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23" name="Google Shape;523;g39d64c9750d_0_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02" y="1850227"/>
            <a:ext cx="2401475" cy="24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39d64c9750d_0_483"/>
          <p:cNvSpPr/>
          <p:nvPr/>
        </p:nvSpPr>
        <p:spPr>
          <a:xfrm>
            <a:off x="272700" y="739662"/>
            <a:ext cx="70698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316"/>
              <a:buFont typeface="Nunito Sans"/>
              <a:buNone/>
            </a:pPr>
            <a:r>
              <a:rPr i="0" lang="en-US" sz="4315" u="none" cap="none" strike="noStrike">
                <a:solidFill>
                  <a:srgbClr val="D1282E"/>
                </a:solidFill>
              </a:rPr>
              <a:t>What Maturity Really Means</a:t>
            </a:r>
            <a:endParaRPr i="0" sz="4315" u="none" cap="none" strike="noStrike"/>
          </a:p>
        </p:txBody>
      </p:sp>
      <p:sp>
        <p:nvSpPr>
          <p:cNvPr id="525" name="Google Shape;525;g39d64c9750d_0_483"/>
          <p:cNvSpPr/>
          <p:nvPr/>
        </p:nvSpPr>
        <p:spPr>
          <a:xfrm>
            <a:off x="3094400" y="1672427"/>
            <a:ext cx="9352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2553" lvl="0" marL="33255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7"/>
              <a:buChar char="•"/>
            </a:pPr>
            <a:r>
              <a:rPr i="0" lang="en-US" sz="1697" u="none" cap="none" strike="noStrike">
                <a:solidFill>
                  <a:srgbClr val="002060"/>
                </a:solidFill>
              </a:rPr>
              <a:t>Maturity is the consistency of capability under pressure</a:t>
            </a:r>
            <a:endParaRPr i="0" sz="1697" u="none" cap="none" strike="noStrike"/>
          </a:p>
        </p:txBody>
      </p:sp>
      <p:sp>
        <p:nvSpPr>
          <p:cNvPr id="526" name="Google Shape;526;g39d64c9750d_0_483"/>
          <p:cNvSpPr/>
          <p:nvPr/>
        </p:nvSpPr>
        <p:spPr>
          <a:xfrm>
            <a:off x="3094400" y="2101284"/>
            <a:ext cx="9352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2553" lvl="0" marL="33255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7"/>
              <a:buChar char="•"/>
            </a:pPr>
            <a:r>
              <a:rPr i="0" lang="en-US" sz="1697" u="none" cap="none" strike="noStrike">
                <a:solidFill>
                  <a:srgbClr val="002060"/>
                </a:solidFill>
              </a:rPr>
              <a:t>It reflects how reliably resilience holds when tested</a:t>
            </a:r>
            <a:endParaRPr i="0" sz="1697" u="none" cap="none" strike="noStrike"/>
          </a:p>
        </p:txBody>
      </p:sp>
      <p:sp>
        <p:nvSpPr>
          <p:cNvPr id="527" name="Google Shape;527;g39d64c9750d_0_483"/>
          <p:cNvSpPr/>
          <p:nvPr/>
        </p:nvSpPr>
        <p:spPr>
          <a:xfrm>
            <a:off x="3094400" y="2530140"/>
            <a:ext cx="9352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2553" lvl="0" marL="33255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7"/>
              <a:buChar char="•"/>
            </a:pPr>
            <a:r>
              <a:rPr i="0" lang="en-US" sz="1697" u="none" cap="none" strike="noStrike">
                <a:solidFill>
                  <a:srgbClr val="002060"/>
                </a:solidFill>
              </a:rPr>
              <a:t>Strength is proven through execution, not artifacts</a:t>
            </a:r>
            <a:endParaRPr i="0" sz="1697" u="none" cap="none" strike="noStrike"/>
          </a:p>
        </p:txBody>
      </p:sp>
      <p:sp>
        <p:nvSpPr>
          <p:cNvPr id="528" name="Google Shape;528;g39d64c9750d_0_483"/>
          <p:cNvSpPr/>
          <p:nvPr/>
        </p:nvSpPr>
        <p:spPr>
          <a:xfrm>
            <a:off x="3094400" y="2958996"/>
            <a:ext cx="9352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2553" lvl="0" marL="33255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7"/>
              <a:buChar char="•"/>
            </a:pPr>
            <a:r>
              <a:rPr i="0" lang="en-US" sz="1697" u="none" cap="none" strike="noStrike">
                <a:solidFill>
                  <a:srgbClr val="002060"/>
                </a:solidFill>
              </a:rPr>
              <a:t>Maturity is evidence of readiness, not intention</a:t>
            </a:r>
            <a:endParaRPr i="0" sz="1697" u="none" cap="none" strike="noStrike"/>
          </a:p>
        </p:txBody>
      </p:sp>
      <p:sp>
        <p:nvSpPr>
          <p:cNvPr id="529" name="Google Shape;529;g39d64c9750d_0_483"/>
          <p:cNvSpPr/>
          <p:nvPr/>
        </p:nvSpPr>
        <p:spPr>
          <a:xfrm>
            <a:off x="3094400" y="3387852"/>
            <a:ext cx="9352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2553" lvl="0" marL="33255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7"/>
              <a:buChar char="•"/>
            </a:pPr>
            <a:r>
              <a:rPr i="0" lang="en-US" sz="1697" u="none" cap="none" strike="noStrike">
                <a:solidFill>
                  <a:srgbClr val="002060"/>
                </a:solidFill>
              </a:rPr>
              <a:t>It emphasizes practical application over theoretical knowledge or mere compliance.</a:t>
            </a:r>
            <a:endParaRPr i="0" sz="1697" u="none" cap="none" strike="noStrike"/>
          </a:p>
        </p:txBody>
      </p:sp>
      <p:sp>
        <p:nvSpPr>
          <p:cNvPr id="530" name="Google Shape;530;g39d64c9750d_0_483"/>
          <p:cNvSpPr/>
          <p:nvPr/>
        </p:nvSpPr>
        <p:spPr>
          <a:xfrm>
            <a:off x="3094400" y="3816708"/>
            <a:ext cx="93528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2553" lvl="0" marL="33255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7"/>
              <a:buChar char="•"/>
            </a:pPr>
            <a:r>
              <a:rPr i="0" lang="en-US" sz="1697" u="none" cap="none" strike="noStrike">
                <a:solidFill>
                  <a:srgbClr val="002060"/>
                </a:solidFill>
              </a:rPr>
              <a:t>A high maturity level indicates consistent performance even in unforeseen circumstances.</a:t>
            </a:r>
            <a:endParaRPr i="0" sz="1697" u="none" cap="none" strike="noStrik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9d64c9750d_0_49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37" name="Google Shape;537;g39d64c9750d_0_49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8" name="Google Shape;538;g39d64c9750d_0_497"/>
          <p:cNvSpPr/>
          <p:nvPr/>
        </p:nvSpPr>
        <p:spPr>
          <a:xfrm>
            <a:off x="336590" y="771327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Maturity Is Not Documentation Volume</a:t>
            </a:r>
            <a:endParaRPr i="0" sz="4450" u="none" cap="none" strike="noStrike"/>
          </a:p>
        </p:txBody>
      </p:sp>
      <p:sp>
        <p:nvSpPr>
          <p:cNvPr id="539" name="Google Shape;539;g39d64c9750d_0_497"/>
          <p:cNvSpPr/>
          <p:nvPr/>
        </p:nvSpPr>
        <p:spPr>
          <a:xfrm>
            <a:off x="336590" y="265217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Policy can exist without usable capability</a:t>
            </a:r>
            <a:endParaRPr i="0" sz="1750" u="none" cap="none" strike="noStrike"/>
          </a:p>
        </p:txBody>
      </p:sp>
      <p:sp>
        <p:nvSpPr>
          <p:cNvPr id="540" name="Google Shape;540;g39d64c9750d_0_497"/>
          <p:cNvSpPr/>
          <p:nvPr/>
        </p:nvSpPr>
        <p:spPr>
          <a:xfrm>
            <a:off x="336590" y="309437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Control lists do not guarantee performance</a:t>
            </a:r>
            <a:endParaRPr i="0" sz="1750" u="none" cap="none" strike="noStrike"/>
          </a:p>
        </p:txBody>
      </p:sp>
      <p:sp>
        <p:nvSpPr>
          <p:cNvPr id="541" name="Google Shape;541;g39d64c9750d_0_497"/>
          <p:cNvSpPr/>
          <p:nvPr/>
        </p:nvSpPr>
        <p:spPr>
          <a:xfrm>
            <a:off x="336590" y="353657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carries resilience more than written plans</a:t>
            </a:r>
            <a:endParaRPr i="0" sz="1750" u="none" cap="none" strike="noStrike"/>
          </a:p>
        </p:txBody>
      </p:sp>
      <p:sp>
        <p:nvSpPr>
          <p:cNvPr id="542" name="Google Shape;542;g39d64c9750d_0_497"/>
          <p:cNvSpPr/>
          <p:nvPr/>
        </p:nvSpPr>
        <p:spPr>
          <a:xfrm>
            <a:off x="336590" y="397876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Real maturity is visible in behavior, not binders</a:t>
            </a:r>
            <a:endParaRPr i="0" sz="1750" u="none" cap="none" strike="noStrike"/>
          </a:p>
        </p:txBody>
      </p:sp>
      <p:sp>
        <p:nvSpPr>
          <p:cNvPr id="543" name="Google Shape;543;g39d64c9750d_0_497"/>
          <p:cNvSpPr/>
          <p:nvPr/>
        </p:nvSpPr>
        <p:spPr>
          <a:xfrm>
            <a:off x="336590" y="442096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Compliance checkboxes don't build operational strength</a:t>
            </a:r>
            <a:endParaRPr i="0" sz="1750" u="none" cap="none" strike="noStrike"/>
          </a:p>
        </p:txBody>
      </p:sp>
      <p:sp>
        <p:nvSpPr>
          <p:cNvPr id="544" name="Google Shape;544;g39d64c9750d_0_497"/>
          <p:cNvSpPr/>
          <p:nvPr/>
        </p:nvSpPr>
        <p:spPr>
          <a:xfrm>
            <a:off x="336590" y="486316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volume of written procedures often outweighs their practical application</a:t>
            </a:r>
            <a:endParaRPr i="0" sz="1750" u="none" cap="none" strike="noStrike"/>
          </a:p>
        </p:txBody>
      </p:sp>
      <p:pic>
        <p:nvPicPr>
          <p:cNvPr descr="preencoded.png" id="545" name="Google Shape;545;g39d64c9750d_0_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6948" y="2051649"/>
            <a:ext cx="2332026" cy="31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9d64c9750d_0_51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52" name="Google Shape;552;g39d64c9750d_0_51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53" name="Google Shape;553;g39d64c9750d_0_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90" y="1087477"/>
            <a:ext cx="2845595" cy="379404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39d64c9750d_0_511"/>
          <p:cNvSpPr/>
          <p:nvPr/>
        </p:nvSpPr>
        <p:spPr>
          <a:xfrm>
            <a:off x="3768599" y="1059150"/>
            <a:ext cx="7274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Governance Dimension</a:t>
            </a:r>
            <a:endParaRPr i="0" sz="4450" u="none" cap="none" strike="noStrike"/>
          </a:p>
        </p:txBody>
      </p:sp>
      <p:sp>
        <p:nvSpPr>
          <p:cNvPr id="555" name="Google Shape;555;g39d64c9750d_0_511"/>
          <p:cNvSpPr/>
          <p:nvPr/>
        </p:nvSpPr>
        <p:spPr>
          <a:xfrm>
            <a:off x="3768606" y="199473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defines who owns decisions during uncertainty</a:t>
            </a:r>
            <a:endParaRPr i="0" sz="1750" u="none" cap="none" strike="noStrike"/>
          </a:p>
        </p:txBody>
      </p:sp>
      <p:sp>
        <p:nvSpPr>
          <p:cNvPr id="556" name="Google Shape;556;g39d64c9750d_0_511"/>
          <p:cNvSpPr/>
          <p:nvPr/>
        </p:nvSpPr>
        <p:spPr>
          <a:xfrm>
            <a:off x="3768606" y="243693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confidence shows governance maturity instantly</a:t>
            </a:r>
            <a:endParaRPr i="0" sz="1750" u="none" cap="none" strike="noStrike"/>
          </a:p>
        </p:txBody>
      </p:sp>
      <p:sp>
        <p:nvSpPr>
          <p:cNvPr id="557" name="Google Shape;557;g39d64c9750d_0_511"/>
          <p:cNvSpPr/>
          <p:nvPr/>
        </p:nvSpPr>
        <p:spPr>
          <a:xfrm>
            <a:off x="3768606" y="287913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Legitimacy must exist before speed matters</a:t>
            </a:r>
            <a:endParaRPr i="0" sz="1750" u="none" cap="none" strike="noStrike"/>
          </a:p>
        </p:txBody>
      </p:sp>
      <p:sp>
        <p:nvSpPr>
          <p:cNvPr id="558" name="Google Shape;558;g39d64c9750d_0_511"/>
          <p:cNvSpPr/>
          <p:nvPr/>
        </p:nvSpPr>
        <p:spPr>
          <a:xfrm>
            <a:off x="3768606" y="332132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Clear accountability prevents conflict under stress</a:t>
            </a:r>
            <a:endParaRPr i="0" sz="1750" u="none" cap="none" strike="noStrike"/>
          </a:p>
        </p:txBody>
      </p:sp>
      <p:sp>
        <p:nvSpPr>
          <p:cNvPr id="559" name="Google Shape;559;g39d64c9750d_0_511"/>
          <p:cNvSpPr/>
          <p:nvPr/>
        </p:nvSpPr>
        <p:spPr>
          <a:xfrm>
            <a:off x="3768606" y="376352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Defined roles and responsibilities streamline operations</a:t>
            </a:r>
            <a:endParaRPr i="0" sz="1750" u="none" cap="none" strike="noStrike"/>
          </a:p>
        </p:txBody>
      </p:sp>
      <p:sp>
        <p:nvSpPr>
          <p:cNvPr id="560" name="Google Shape;560;g39d64c9750d_0_511"/>
          <p:cNvSpPr/>
          <p:nvPr/>
        </p:nvSpPr>
        <p:spPr>
          <a:xfrm>
            <a:off x="3768606" y="420572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Transparent processes build trust and facilitate compliance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9d64c9750d_0_52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67" name="Google Shape;567;g39d64c9750d_0_52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" name="Google Shape;568;g39d64c9750d_0_525"/>
          <p:cNvSpPr/>
          <p:nvPr/>
        </p:nvSpPr>
        <p:spPr>
          <a:xfrm>
            <a:off x="412803" y="1074700"/>
            <a:ext cx="11190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#1 – Governance Reflection</a:t>
            </a:r>
            <a:endParaRPr i="0" sz="4450" u="none" cap="none" strike="noStrike"/>
          </a:p>
        </p:txBody>
      </p:sp>
      <p:sp>
        <p:nvSpPr>
          <p:cNvPr id="569" name="Google Shape;569;g39d64c9750d_0_525"/>
          <p:cNvSpPr/>
          <p:nvPr/>
        </p:nvSpPr>
        <p:spPr>
          <a:xfrm>
            <a:off x="412790" y="23277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must be explicit to be trusted</a:t>
            </a:r>
            <a:endParaRPr i="0" sz="1750" u="none" cap="none" strike="noStrike"/>
          </a:p>
        </p:txBody>
      </p:sp>
      <p:sp>
        <p:nvSpPr>
          <p:cNvPr id="570" name="Google Shape;570;g39d64c9750d_0_525"/>
          <p:cNvSpPr/>
          <p:nvPr/>
        </p:nvSpPr>
        <p:spPr>
          <a:xfrm>
            <a:off x="412790" y="27699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Ambiguity breaks governance during pressure</a:t>
            </a:r>
            <a:endParaRPr i="0" sz="1750" u="none" cap="none" strike="noStrike"/>
          </a:p>
        </p:txBody>
      </p:sp>
      <p:sp>
        <p:nvSpPr>
          <p:cNvPr id="571" name="Google Shape;571;g39d64c9750d_0_525"/>
          <p:cNvSpPr/>
          <p:nvPr/>
        </p:nvSpPr>
        <p:spPr>
          <a:xfrm>
            <a:off x="412790" y="32121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is psychological before procedural</a:t>
            </a:r>
            <a:endParaRPr i="0" sz="1750" u="none" cap="none" strike="noStrike"/>
          </a:p>
        </p:txBody>
      </p:sp>
      <p:sp>
        <p:nvSpPr>
          <p:cNvPr id="572" name="Google Shape;572;g39d64c9750d_0_525"/>
          <p:cNvSpPr/>
          <p:nvPr/>
        </p:nvSpPr>
        <p:spPr>
          <a:xfrm>
            <a:off x="412790" y="36543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 confidence signals real maturity</a:t>
            </a:r>
            <a:endParaRPr i="0" sz="1750" u="none" cap="none" strike="noStrike"/>
          </a:p>
        </p:txBody>
      </p:sp>
      <p:sp>
        <p:nvSpPr>
          <p:cNvPr id="573" name="Google Shape;573;g39d64c9750d_0_525"/>
          <p:cNvSpPr/>
          <p:nvPr/>
        </p:nvSpPr>
        <p:spPr>
          <a:xfrm>
            <a:off x="412790" y="40965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Legitimacy stabilizes posture early</a:t>
            </a:r>
            <a:endParaRPr i="0" sz="1750" u="none" cap="none" strike="noStrike"/>
          </a:p>
        </p:txBody>
      </p:sp>
      <p:sp>
        <p:nvSpPr>
          <p:cNvPr id="574" name="Google Shape;574;g39d64c9750d_0_525"/>
          <p:cNvSpPr/>
          <p:nvPr/>
        </p:nvSpPr>
        <p:spPr>
          <a:xfrm>
            <a:off x="6657596" y="23277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Hesitation reveals weak governance</a:t>
            </a:r>
            <a:endParaRPr i="0" sz="1750" u="none" cap="none" strike="noStrike"/>
          </a:p>
        </p:txBody>
      </p:sp>
      <p:sp>
        <p:nvSpPr>
          <p:cNvPr id="575" name="Google Shape;575;g39d64c9750d_0_525"/>
          <p:cNvSpPr/>
          <p:nvPr/>
        </p:nvSpPr>
        <p:spPr>
          <a:xfrm>
            <a:off x="6657596" y="27699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Structure reduces interpretive conflict</a:t>
            </a:r>
            <a:endParaRPr i="0" sz="1750" u="none" cap="none" strike="noStrike"/>
          </a:p>
        </p:txBody>
      </p:sp>
      <p:sp>
        <p:nvSpPr>
          <p:cNvPr id="576" name="Google Shape;576;g39d64c9750d_0_525"/>
          <p:cNvSpPr/>
          <p:nvPr/>
        </p:nvSpPr>
        <p:spPr>
          <a:xfrm>
            <a:off x="6657596" y="32121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becomes operational trust</a:t>
            </a:r>
            <a:endParaRPr i="0" sz="1750" u="none" cap="none" strike="noStrike"/>
          </a:p>
        </p:txBody>
      </p:sp>
      <p:sp>
        <p:nvSpPr>
          <p:cNvPr id="577" name="Google Shape;577;g39d64c9750d_0_525"/>
          <p:cNvSpPr/>
          <p:nvPr/>
        </p:nvSpPr>
        <p:spPr>
          <a:xfrm>
            <a:off x="6657596" y="36543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must feel uncontested</a:t>
            </a:r>
            <a:endParaRPr i="0" sz="1750" u="none" cap="none" strike="noStrike"/>
          </a:p>
        </p:txBody>
      </p:sp>
      <p:sp>
        <p:nvSpPr>
          <p:cNvPr id="578" name="Google Shape;578;g39d64c9750d_0_525"/>
          <p:cNvSpPr/>
          <p:nvPr/>
        </p:nvSpPr>
        <p:spPr>
          <a:xfrm>
            <a:off x="6657596" y="40965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anchors consequence alignment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9d64c9750d_0_54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85" name="Google Shape;585;g39d64c9750d_0_54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86" name="Google Shape;586;g39d64c9750d_0_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902" y="2025263"/>
            <a:ext cx="2559202" cy="2559202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39d64c9750d_0_542"/>
          <p:cNvSpPr/>
          <p:nvPr/>
        </p:nvSpPr>
        <p:spPr>
          <a:xfrm>
            <a:off x="831924" y="909749"/>
            <a:ext cx="6700800" cy="8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258"/>
              <a:buFont typeface="Nunito Sans"/>
              <a:buNone/>
            </a:pPr>
            <a:r>
              <a:rPr i="0" lang="en-US" sz="5258" u="none" cap="none" strike="noStrike">
                <a:solidFill>
                  <a:srgbClr val="D1282E"/>
                </a:solidFill>
              </a:rPr>
              <a:t>People Dimension</a:t>
            </a:r>
            <a:endParaRPr i="0" sz="5258" u="none" cap="none" strike="noStrike"/>
          </a:p>
        </p:txBody>
      </p:sp>
      <p:sp>
        <p:nvSpPr>
          <p:cNvPr id="588" name="Google Shape;588;g39d64c9750d_0_542"/>
          <p:cNvSpPr/>
          <p:nvPr/>
        </p:nvSpPr>
        <p:spPr>
          <a:xfrm>
            <a:off x="4054047" y="2045330"/>
            <a:ext cx="12199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5196" lvl="0" marL="40519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68"/>
              <a:buChar char="•"/>
            </a:pPr>
            <a:r>
              <a:rPr i="0" lang="en-US" sz="2067" u="none" cap="none" strike="noStrike">
                <a:solidFill>
                  <a:srgbClr val="002060"/>
                </a:solidFill>
              </a:rPr>
              <a:t>Resilience depends on behavior more than design</a:t>
            </a:r>
            <a:endParaRPr i="0" sz="2067" u="none" cap="none" strike="noStrike"/>
          </a:p>
        </p:txBody>
      </p:sp>
      <p:sp>
        <p:nvSpPr>
          <p:cNvPr id="589" name="Google Shape;589;g39d64c9750d_0_542"/>
          <p:cNvSpPr/>
          <p:nvPr/>
        </p:nvSpPr>
        <p:spPr>
          <a:xfrm>
            <a:off x="4054047" y="2567864"/>
            <a:ext cx="12199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5196" lvl="0" marL="40519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68"/>
              <a:buChar char="•"/>
            </a:pPr>
            <a:r>
              <a:rPr i="0" lang="en-US" sz="2067" u="none" cap="none" strike="noStrike">
                <a:solidFill>
                  <a:srgbClr val="002060"/>
                </a:solidFill>
              </a:rPr>
              <a:t>Capability lives in people before infrastructure</a:t>
            </a:r>
            <a:endParaRPr i="0" sz="2067" u="none" cap="none" strike="noStrike"/>
          </a:p>
        </p:txBody>
      </p:sp>
      <p:sp>
        <p:nvSpPr>
          <p:cNvPr id="590" name="Google Shape;590;g39d64c9750d_0_542"/>
          <p:cNvSpPr/>
          <p:nvPr/>
        </p:nvSpPr>
        <p:spPr>
          <a:xfrm>
            <a:off x="4054047" y="3090398"/>
            <a:ext cx="12199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5196" lvl="0" marL="40519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68"/>
              <a:buChar char="•"/>
            </a:pPr>
            <a:r>
              <a:rPr i="0" lang="en-US" sz="2067" u="none" cap="none" strike="noStrike">
                <a:solidFill>
                  <a:srgbClr val="002060"/>
                </a:solidFill>
              </a:rPr>
              <a:t>Confidence determines tempo under stress</a:t>
            </a:r>
            <a:endParaRPr i="0" sz="2067" u="none" cap="none" strike="noStrike"/>
          </a:p>
        </p:txBody>
      </p:sp>
      <p:sp>
        <p:nvSpPr>
          <p:cNvPr id="591" name="Google Shape;591;g39d64c9750d_0_542"/>
          <p:cNvSpPr/>
          <p:nvPr/>
        </p:nvSpPr>
        <p:spPr>
          <a:xfrm>
            <a:off x="4054047" y="3612932"/>
            <a:ext cx="12199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5196" lvl="0" marL="40519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68"/>
              <a:buChar char="•"/>
            </a:pPr>
            <a:r>
              <a:rPr i="0" lang="en-US" sz="2067" u="none" cap="none" strike="noStrike">
                <a:solidFill>
                  <a:srgbClr val="002060"/>
                </a:solidFill>
              </a:rPr>
              <a:t>Culture is the first real maturity indicator</a:t>
            </a:r>
            <a:endParaRPr i="0" sz="2067" u="none" cap="none" strike="noStrike"/>
          </a:p>
        </p:txBody>
      </p:sp>
      <p:sp>
        <p:nvSpPr>
          <p:cNvPr id="592" name="Google Shape;592;g39d64c9750d_0_542"/>
          <p:cNvSpPr/>
          <p:nvPr/>
        </p:nvSpPr>
        <p:spPr>
          <a:xfrm>
            <a:off x="4054047" y="4135467"/>
            <a:ext cx="12199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5196" lvl="0" marL="40519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68"/>
              <a:buChar char="•"/>
            </a:pPr>
            <a:r>
              <a:rPr i="0" lang="en-US" sz="2067" u="none" cap="none" strike="noStrike">
                <a:solidFill>
                  <a:srgbClr val="002060"/>
                </a:solidFill>
              </a:rPr>
              <a:t>Leadership clarity guides collective action</a:t>
            </a:r>
            <a:endParaRPr i="0" sz="2067" u="none" cap="none" strike="noStrike"/>
          </a:p>
        </p:txBody>
      </p:sp>
      <p:sp>
        <p:nvSpPr>
          <p:cNvPr id="593" name="Google Shape;593;g39d64c9750d_0_542"/>
          <p:cNvSpPr/>
          <p:nvPr/>
        </p:nvSpPr>
        <p:spPr>
          <a:xfrm>
            <a:off x="4054047" y="4658001"/>
            <a:ext cx="12199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5196" lvl="0" marL="405196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68"/>
              <a:buChar char="•"/>
            </a:pPr>
            <a:r>
              <a:rPr i="0" lang="en-US" sz="2067" u="none" cap="none" strike="noStrike">
                <a:solidFill>
                  <a:srgbClr val="002060"/>
                </a:solidFill>
              </a:rPr>
              <a:t>Trust is the lubricant for high-performing teams</a:t>
            </a:r>
            <a:endParaRPr i="0" sz="2067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d64c9750d_0_2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94" name="Google Shape;194;g39d64c9750d_0_2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g39d64c9750d_0_26"/>
          <p:cNvSpPr/>
          <p:nvPr/>
        </p:nvSpPr>
        <p:spPr>
          <a:xfrm>
            <a:off x="514390" y="1125657"/>
            <a:ext cx="8991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3600" u="none" cap="none" strike="noStrike">
                <a:solidFill>
                  <a:srgbClr val="D1282E"/>
                </a:solidFill>
              </a:rPr>
              <a:t>What Resilience Culture Actually Is</a:t>
            </a:r>
            <a:endParaRPr i="0" sz="3600" u="none" cap="none" strike="noStrike"/>
          </a:p>
        </p:txBody>
      </p:sp>
      <p:sp>
        <p:nvSpPr>
          <p:cNvPr id="196" name="Google Shape;196;g39d64c9750d_0_26"/>
          <p:cNvSpPr/>
          <p:nvPr/>
        </p:nvSpPr>
        <p:spPr>
          <a:xfrm>
            <a:off x="514390" y="20612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Culture is how people behave when pressure hits unexpectedly.</a:t>
            </a:r>
            <a:endParaRPr i="0" sz="1800" u="none" cap="none" strike="noStrike"/>
          </a:p>
        </p:txBody>
      </p:sp>
      <p:sp>
        <p:nvSpPr>
          <p:cNvPr id="197" name="Google Shape;197;g39d64c9750d_0_26"/>
          <p:cNvSpPr/>
          <p:nvPr/>
        </p:nvSpPr>
        <p:spPr>
          <a:xfrm>
            <a:off x="514390" y="25034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It shows up before documentation is even referenced.</a:t>
            </a:r>
            <a:endParaRPr i="0" sz="1800" u="none" cap="none" strike="noStrike"/>
          </a:p>
        </p:txBody>
      </p:sp>
      <p:sp>
        <p:nvSpPr>
          <p:cNvPr id="198" name="Google Shape;198;g39d64c9750d_0_26"/>
          <p:cNvSpPr/>
          <p:nvPr/>
        </p:nvSpPr>
        <p:spPr>
          <a:xfrm>
            <a:off x="514390" y="29456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Resilience becomes instinctive when truly normalized within.</a:t>
            </a:r>
            <a:endParaRPr i="0" sz="1800" u="none" cap="none" strike="noStrike"/>
          </a:p>
        </p:txBody>
      </p:sp>
      <p:sp>
        <p:nvSpPr>
          <p:cNvPr id="199" name="Google Shape;199;g39d64c9750d_0_26"/>
          <p:cNvSpPr/>
          <p:nvPr/>
        </p:nvSpPr>
        <p:spPr>
          <a:xfrm>
            <a:off x="514390" y="33878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Cultural readiness deeply precedes operational readiness.</a:t>
            </a:r>
            <a:endParaRPr i="0" sz="1800" u="none" cap="none" strike="noStrike"/>
          </a:p>
        </p:txBody>
      </p:sp>
      <p:sp>
        <p:nvSpPr>
          <p:cNvPr id="200" name="Google Shape;200;g39d64c9750d_0_26"/>
          <p:cNvSpPr/>
          <p:nvPr/>
        </p:nvSpPr>
        <p:spPr>
          <a:xfrm>
            <a:off x="514390" y="38300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It's built through continuous learning and adaptation.</a:t>
            </a:r>
            <a:endParaRPr i="0" sz="1800" u="none" cap="none" strike="noStrike"/>
          </a:p>
        </p:txBody>
      </p:sp>
      <p:sp>
        <p:nvSpPr>
          <p:cNvPr id="201" name="Google Shape;201;g39d64c9750d_0_26"/>
          <p:cNvSpPr/>
          <p:nvPr/>
        </p:nvSpPr>
        <p:spPr>
          <a:xfrm>
            <a:off x="514390" y="42722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Shared values drive consistent adaptive actions.</a:t>
            </a:r>
            <a:endParaRPr i="0" sz="1800" u="none" cap="none" strike="noStrike"/>
          </a:p>
        </p:txBody>
      </p:sp>
      <p:pic>
        <p:nvPicPr>
          <p:cNvPr descr="preencoded.png" id="202" name="Google Shape;202;g39d64c9750d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4293" y="2866443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9d64c9750d_0_55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00" name="Google Shape;600;g39d64c9750d_0_55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1" name="Google Shape;601;g39d64c9750d_0_556"/>
          <p:cNvSpPr/>
          <p:nvPr/>
        </p:nvSpPr>
        <p:spPr>
          <a:xfrm>
            <a:off x="490075" y="844725"/>
            <a:ext cx="91407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169"/>
              <a:buFont typeface="Nunito Sans"/>
              <a:buNone/>
            </a:pPr>
            <a:r>
              <a:rPr i="0" lang="en-US" sz="4169" u="none" cap="none" strike="noStrike">
                <a:solidFill>
                  <a:srgbClr val="D1282E"/>
                </a:solidFill>
              </a:rPr>
              <a:t>PIVOT #2 – People Reflection</a:t>
            </a:r>
            <a:endParaRPr i="0" sz="4169" u="none" cap="none" strike="noStrike"/>
          </a:p>
        </p:txBody>
      </p:sp>
      <p:sp>
        <p:nvSpPr>
          <p:cNvPr id="602" name="Google Shape;602;g39d64c9750d_0_556"/>
          <p:cNvSpPr/>
          <p:nvPr/>
        </p:nvSpPr>
        <p:spPr>
          <a:xfrm>
            <a:off x="490075" y="2018728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Capability is human before procedural</a:t>
            </a:r>
            <a:endParaRPr i="0" sz="1639" u="none" cap="none" strike="noStrike"/>
          </a:p>
        </p:txBody>
      </p:sp>
      <p:sp>
        <p:nvSpPr>
          <p:cNvPr id="603" name="Google Shape;603;g39d64c9750d_0_556"/>
          <p:cNvSpPr/>
          <p:nvPr/>
        </p:nvSpPr>
        <p:spPr>
          <a:xfrm>
            <a:off x="490075" y="2433043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People reveal resilience maturity faster than systems</a:t>
            </a:r>
            <a:endParaRPr i="0" sz="1639" u="none" cap="none" strike="noStrike"/>
          </a:p>
        </p:txBody>
      </p:sp>
      <p:sp>
        <p:nvSpPr>
          <p:cNvPr id="604" name="Google Shape;604;g39d64c9750d_0_556"/>
          <p:cNvSpPr/>
          <p:nvPr/>
        </p:nvSpPr>
        <p:spPr>
          <a:xfrm>
            <a:off x="490075" y="2847358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Trust is the currency of execution</a:t>
            </a:r>
            <a:endParaRPr i="0" sz="1639" u="none" cap="none" strike="noStrike"/>
          </a:p>
        </p:txBody>
      </p:sp>
      <p:sp>
        <p:nvSpPr>
          <p:cNvPr id="605" name="Google Shape;605;g39d64c9750d_0_556"/>
          <p:cNvSpPr/>
          <p:nvPr/>
        </p:nvSpPr>
        <p:spPr>
          <a:xfrm>
            <a:off x="490075" y="3261672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Confidence protects alignment under stress</a:t>
            </a:r>
            <a:endParaRPr i="0" sz="1639" u="none" cap="none" strike="noStrike"/>
          </a:p>
        </p:txBody>
      </p:sp>
      <p:sp>
        <p:nvSpPr>
          <p:cNvPr id="606" name="Google Shape;606;g39d64c9750d_0_556"/>
          <p:cNvSpPr/>
          <p:nvPr/>
        </p:nvSpPr>
        <p:spPr>
          <a:xfrm>
            <a:off x="490075" y="3675987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Behavior signals readiness instantly</a:t>
            </a:r>
            <a:endParaRPr i="0" sz="1639" u="none" cap="none" strike="noStrike"/>
          </a:p>
        </p:txBody>
      </p:sp>
      <p:sp>
        <p:nvSpPr>
          <p:cNvPr id="607" name="Google Shape;607;g39d64c9750d_0_556"/>
          <p:cNvSpPr/>
          <p:nvPr/>
        </p:nvSpPr>
        <p:spPr>
          <a:xfrm>
            <a:off x="490075" y="4090302"/>
            <a:ext cx="58509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Human connection strengthens collaborative problem-solving</a:t>
            </a:r>
            <a:endParaRPr i="0" sz="1639" u="none" cap="none" strike="noStrike"/>
          </a:p>
        </p:txBody>
      </p:sp>
      <p:sp>
        <p:nvSpPr>
          <p:cNvPr id="608" name="Google Shape;608;g39d64c9750d_0_556"/>
          <p:cNvSpPr/>
          <p:nvPr/>
        </p:nvSpPr>
        <p:spPr>
          <a:xfrm>
            <a:off x="490075" y="4844635"/>
            <a:ext cx="58509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Shared understanding drives effective decision-making</a:t>
            </a:r>
            <a:endParaRPr i="0" sz="1639" u="none" cap="none" strike="noStrike"/>
          </a:p>
        </p:txBody>
      </p:sp>
      <p:sp>
        <p:nvSpPr>
          <p:cNvPr id="609" name="Google Shape;609;g39d64c9750d_0_556"/>
          <p:cNvSpPr/>
          <p:nvPr/>
        </p:nvSpPr>
        <p:spPr>
          <a:xfrm>
            <a:off x="6734803" y="2046478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Teams follow modeled posture</a:t>
            </a:r>
            <a:endParaRPr i="0" sz="1639" u="none" cap="none" strike="noStrike"/>
          </a:p>
        </p:txBody>
      </p:sp>
      <p:sp>
        <p:nvSpPr>
          <p:cNvPr id="610" name="Google Shape;610;g39d64c9750d_0_556"/>
          <p:cNvSpPr/>
          <p:nvPr/>
        </p:nvSpPr>
        <p:spPr>
          <a:xfrm>
            <a:off x="6734803" y="2460793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Emotional stability precedes clarity</a:t>
            </a:r>
            <a:endParaRPr i="0" sz="1639" u="none" cap="none" strike="noStrike"/>
          </a:p>
        </p:txBody>
      </p:sp>
      <p:sp>
        <p:nvSpPr>
          <p:cNvPr id="611" name="Google Shape;611;g39d64c9750d_0_556"/>
          <p:cNvSpPr/>
          <p:nvPr/>
        </p:nvSpPr>
        <p:spPr>
          <a:xfrm>
            <a:off x="6734803" y="2875108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Culture is the enforcement mechanism</a:t>
            </a:r>
            <a:endParaRPr i="0" sz="1639" u="none" cap="none" strike="noStrike"/>
          </a:p>
        </p:txBody>
      </p:sp>
      <p:sp>
        <p:nvSpPr>
          <p:cNvPr id="612" name="Google Shape;612;g39d64c9750d_0_556"/>
          <p:cNvSpPr/>
          <p:nvPr/>
        </p:nvSpPr>
        <p:spPr>
          <a:xfrm>
            <a:off x="6734803" y="3289422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Preparedness is psychological first</a:t>
            </a:r>
            <a:endParaRPr i="0" sz="1639" u="none" cap="none" strike="noStrike"/>
          </a:p>
        </p:txBody>
      </p:sp>
      <p:sp>
        <p:nvSpPr>
          <p:cNvPr id="613" name="Google Shape;613;g39d64c9750d_0_556"/>
          <p:cNvSpPr/>
          <p:nvPr/>
        </p:nvSpPr>
        <p:spPr>
          <a:xfrm>
            <a:off x="6734803" y="3703737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Maturity shows up in conduct</a:t>
            </a:r>
            <a:endParaRPr i="0" sz="1639" u="none" cap="none" strike="noStrike"/>
          </a:p>
        </p:txBody>
      </p:sp>
      <p:sp>
        <p:nvSpPr>
          <p:cNvPr id="614" name="Google Shape;614;g39d64c9750d_0_556"/>
          <p:cNvSpPr/>
          <p:nvPr/>
        </p:nvSpPr>
        <p:spPr>
          <a:xfrm>
            <a:off x="6734803" y="4118052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Leadership empathy fosters team cohesion</a:t>
            </a:r>
            <a:endParaRPr i="0" sz="1639" u="none" cap="none" strike="noStrike"/>
          </a:p>
        </p:txBody>
      </p:sp>
      <p:sp>
        <p:nvSpPr>
          <p:cNvPr id="615" name="Google Shape;615;g39d64c9750d_0_556"/>
          <p:cNvSpPr/>
          <p:nvPr/>
        </p:nvSpPr>
        <p:spPr>
          <a:xfrm>
            <a:off x="6734803" y="4532367"/>
            <a:ext cx="58509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1277" lvl="0" marL="32127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40"/>
              <a:buChar char="•"/>
            </a:pPr>
            <a:r>
              <a:rPr i="0" lang="en-US" sz="1639" u="none" cap="none" strike="noStrike">
                <a:solidFill>
                  <a:srgbClr val="002060"/>
                </a:solidFill>
              </a:rPr>
              <a:t>Proactive learning enhances adaptive capacity</a:t>
            </a:r>
            <a:endParaRPr i="0" sz="1639" u="none" cap="none" strike="noStrik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9d64c9750d_0_57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22" name="Google Shape;622;g39d64c9750d_0_57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623" name="Google Shape;623;g39d64c9750d_0_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90" y="873760"/>
            <a:ext cx="3525442" cy="483108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39d64c9750d_0_577"/>
          <p:cNvSpPr/>
          <p:nvPr/>
        </p:nvSpPr>
        <p:spPr>
          <a:xfrm>
            <a:off x="4486553" y="84542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Process Dimension</a:t>
            </a:r>
            <a:endParaRPr i="0" sz="4450" u="none" cap="none" strike="noStrike"/>
          </a:p>
        </p:txBody>
      </p:sp>
      <p:sp>
        <p:nvSpPr>
          <p:cNvPr id="625" name="Google Shape;625;g39d64c9750d_0_577"/>
          <p:cNvSpPr/>
          <p:nvPr/>
        </p:nvSpPr>
        <p:spPr>
          <a:xfrm>
            <a:off x="4486553" y="1781016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Process is maturity translated into repeatable action</a:t>
            </a:r>
            <a:endParaRPr i="0" sz="1750" u="none" cap="none" strike="noStrike"/>
          </a:p>
        </p:txBody>
      </p:sp>
      <p:sp>
        <p:nvSpPr>
          <p:cNvPr id="626" name="Google Shape;626;g39d64c9750d_0_577"/>
          <p:cNvSpPr/>
          <p:nvPr/>
        </p:nvSpPr>
        <p:spPr>
          <a:xfrm>
            <a:off x="4486553" y="2223214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Reliability matters more than volume of controls</a:t>
            </a:r>
            <a:endParaRPr i="0" sz="1750" u="none" cap="none" strike="noStrike"/>
          </a:p>
        </p:txBody>
      </p:sp>
      <p:sp>
        <p:nvSpPr>
          <p:cNvPr id="627" name="Google Shape;627;g39d64c9750d_0_577"/>
          <p:cNvSpPr/>
          <p:nvPr/>
        </p:nvSpPr>
        <p:spPr>
          <a:xfrm>
            <a:off x="4486553" y="266541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Structure reduces improvisation overhead</a:t>
            </a:r>
            <a:endParaRPr i="0" sz="1750" u="none" cap="none" strike="noStrike"/>
          </a:p>
        </p:txBody>
      </p:sp>
      <p:sp>
        <p:nvSpPr>
          <p:cNvPr id="628" name="Google Shape;628;g39d64c9750d_0_577"/>
          <p:cNvSpPr/>
          <p:nvPr/>
        </p:nvSpPr>
        <p:spPr>
          <a:xfrm>
            <a:off x="4486553" y="310761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Good process protects decision flow</a:t>
            </a:r>
            <a:endParaRPr i="0" sz="1750" u="none" cap="none" strike="noStrike"/>
          </a:p>
        </p:txBody>
      </p:sp>
      <p:sp>
        <p:nvSpPr>
          <p:cNvPr id="629" name="Google Shape;629;g39d64c9750d_0_577"/>
          <p:cNvSpPr/>
          <p:nvPr/>
        </p:nvSpPr>
        <p:spPr>
          <a:xfrm>
            <a:off x="4486553" y="3549809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Clear documentation facilitates knowledge transfer</a:t>
            </a:r>
            <a:endParaRPr i="0" sz="1750" u="none" cap="none" strike="noStrike"/>
          </a:p>
        </p:txBody>
      </p:sp>
      <p:sp>
        <p:nvSpPr>
          <p:cNvPr id="630" name="Google Shape;630;g39d64c9750d_0_577"/>
          <p:cNvSpPr/>
          <p:nvPr/>
        </p:nvSpPr>
        <p:spPr>
          <a:xfrm>
            <a:off x="4486553" y="399200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Feedback loops are essential for continuous improvement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9d64c9750d_0_59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37" name="Google Shape;637;g39d64c9750d_0_59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8" name="Google Shape;638;g39d64c9750d_0_591"/>
          <p:cNvSpPr/>
          <p:nvPr/>
        </p:nvSpPr>
        <p:spPr>
          <a:xfrm>
            <a:off x="374701" y="911900"/>
            <a:ext cx="8852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#3 – Process Reflection</a:t>
            </a:r>
            <a:endParaRPr i="0" sz="4450" u="none" cap="none" strike="noStrike"/>
          </a:p>
        </p:txBody>
      </p:sp>
      <p:sp>
        <p:nvSpPr>
          <p:cNvPr id="639" name="Google Shape;639;g39d64c9750d_0_591"/>
          <p:cNvSpPr/>
          <p:nvPr/>
        </p:nvSpPr>
        <p:spPr>
          <a:xfrm>
            <a:off x="374690" y="216491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Process turns intent into capability</a:t>
            </a:r>
            <a:endParaRPr i="0" sz="1750" u="none" cap="none" strike="noStrike"/>
          </a:p>
        </p:txBody>
      </p:sp>
      <p:sp>
        <p:nvSpPr>
          <p:cNvPr id="640" name="Google Shape;640;g39d64c9750d_0_591"/>
          <p:cNvSpPr/>
          <p:nvPr/>
        </p:nvSpPr>
        <p:spPr>
          <a:xfrm>
            <a:off x="374690" y="26071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Repeatability replaces individual heroics</a:t>
            </a:r>
            <a:endParaRPr i="0" sz="1750" u="none" cap="none" strike="noStrike"/>
          </a:p>
        </p:txBody>
      </p:sp>
      <p:sp>
        <p:nvSpPr>
          <p:cNvPr id="641" name="Google Shape;641;g39d64c9750d_0_591"/>
          <p:cNvSpPr/>
          <p:nvPr/>
        </p:nvSpPr>
        <p:spPr>
          <a:xfrm>
            <a:off x="374690" y="30493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Friction exposes weak design choices</a:t>
            </a:r>
            <a:endParaRPr i="0" sz="1750" u="none" cap="none" strike="noStrike"/>
          </a:p>
        </p:txBody>
      </p:sp>
      <p:sp>
        <p:nvSpPr>
          <p:cNvPr id="642" name="Google Shape;642;g39d64c9750d_0_591"/>
          <p:cNvSpPr/>
          <p:nvPr/>
        </p:nvSpPr>
        <p:spPr>
          <a:xfrm>
            <a:off x="374690" y="34915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enables consistent activation</a:t>
            </a:r>
            <a:endParaRPr i="0" sz="1750" u="none" cap="none" strike="noStrike"/>
          </a:p>
        </p:txBody>
      </p:sp>
      <p:sp>
        <p:nvSpPr>
          <p:cNvPr id="643" name="Google Shape;643;g39d64c9750d_0_591"/>
          <p:cNvSpPr/>
          <p:nvPr/>
        </p:nvSpPr>
        <p:spPr>
          <a:xfrm>
            <a:off x="374690" y="39337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Resilience becomes predictable with structure</a:t>
            </a:r>
            <a:endParaRPr i="0" sz="1750" u="none" cap="none" strike="noStrike"/>
          </a:p>
        </p:txBody>
      </p:sp>
      <p:sp>
        <p:nvSpPr>
          <p:cNvPr id="644" name="Google Shape;644;g39d64c9750d_0_591"/>
          <p:cNvSpPr/>
          <p:nvPr/>
        </p:nvSpPr>
        <p:spPr>
          <a:xfrm>
            <a:off x="374690" y="43759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Learning from iteration fuels continuous improvement</a:t>
            </a:r>
            <a:endParaRPr i="0" sz="1750" u="none" cap="none" strike="noStrike"/>
          </a:p>
        </p:txBody>
      </p:sp>
      <p:sp>
        <p:nvSpPr>
          <p:cNvPr id="645" name="Google Shape;645;g39d64c9750d_0_591"/>
          <p:cNvSpPr/>
          <p:nvPr/>
        </p:nvSpPr>
        <p:spPr>
          <a:xfrm>
            <a:off x="374690" y="481810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Documentation facilitates knowledge transfer</a:t>
            </a:r>
            <a:endParaRPr i="0" sz="1750" u="none" cap="none" strike="noStrike"/>
          </a:p>
        </p:txBody>
      </p:sp>
      <p:sp>
        <p:nvSpPr>
          <p:cNvPr id="646" name="Google Shape;646;g39d64c9750d_0_591"/>
          <p:cNvSpPr/>
          <p:nvPr/>
        </p:nvSpPr>
        <p:spPr>
          <a:xfrm>
            <a:off x="7180421" y="216491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Overcomplexity kills execution</a:t>
            </a:r>
            <a:endParaRPr i="0" sz="1750" u="none" cap="none" strike="noStrike"/>
          </a:p>
        </p:txBody>
      </p:sp>
      <p:sp>
        <p:nvSpPr>
          <p:cNvPr id="647" name="Google Shape;647;g39d64c9750d_0_591"/>
          <p:cNvSpPr/>
          <p:nvPr/>
        </p:nvSpPr>
        <p:spPr>
          <a:xfrm>
            <a:off x="7180421" y="26071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Simplicity protects speed</a:t>
            </a:r>
            <a:endParaRPr i="0" sz="1750" u="none" cap="none" strike="noStrike"/>
          </a:p>
        </p:txBody>
      </p:sp>
      <p:sp>
        <p:nvSpPr>
          <p:cNvPr id="648" name="Google Shape;648;g39d64c9750d_0_591"/>
          <p:cNvSpPr/>
          <p:nvPr/>
        </p:nvSpPr>
        <p:spPr>
          <a:xfrm>
            <a:off x="7180421" y="30493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Timing is part of design</a:t>
            </a:r>
            <a:endParaRPr i="0" sz="1750" u="none" cap="none" strike="noStrike"/>
          </a:p>
        </p:txBody>
      </p:sp>
      <p:sp>
        <p:nvSpPr>
          <p:cNvPr id="649" name="Google Shape;649;g39d64c9750d_0_591"/>
          <p:cNvSpPr/>
          <p:nvPr/>
        </p:nvSpPr>
        <p:spPr>
          <a:xfrm>
            <a:off x="7180421" y="34915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Sequence matters more than detail</a:t>
            </a:r>
            <a:endParaRPr i="0" sz="1750" u="none" cap="none" strike="noStrike"/>
          </a:p>
        </p:txBody>
      </p:sp>
      <p:sp>
        <p:nvSpPr>
          <p:cNvPr id="650" name="Google Shape;650;g39d64c9750d_0_591"/>
          <p:cNvSpPr/>
          <p:nvPr/>
        </p:nvSpPr>
        <p:spPr>
          <a:xfrm>
            <a:off x="7180421" y="39337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is felt in use</a:t>
            </a:r>
            <a:endParaRPr i="0" sz="1750" u="none" cap="none" strike="noStrike"/>
          </a:p>
        </p:txBody>
      </p:sp>
      <p:sp>
        <p:nvSpPr>
          <p:cNvPr id="651" name="Google Shape;651;g39d64c9750d_0_591"/>
          <p:cNvSpPr/>
          <p:nvPr/>
        </p:nvSpPr>
        <p:spPr>
          <a:xfrm>
            <a:off x="7180421" y="43759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Rigidity stifles innovation</a:t>
            </a:r>
            <a:endParaRPr i="0" sz="1750" u="none" cap="none" strike="noStrike"/>
          </a:p>
        </p:txBody>
      </p:sp>
      <p:sp>
        <p:nvSpPr>
          <p:cNvPr id="652" name="Google Shape;652;g39d64c9750d_0_591"/>
          <p:cNvSpPr/>
          <p:nvPr/>
        </p:nvSpPr>
        <p:spPr>
          <a:xfrm>
            <a:off x="7180421" y="481810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Ambiguity leads to inconsistencies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9d64c9750d_0_61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59" name="Google Shape;659;g39d64c9750d_0_61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660" name="Google Shape;660;g39d64c9750d_0_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276" y="972148"/>
            <a:ext cx="2767150" cy="368954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39d64c9750d_0_612"/>
          <p:cNvSpPr/>
          <p:nvPr/>
        </p:nvSpPr>
        <p:spPr>
          <a:xfrm>
            <a:off x="3673753" y="1050369"/>
            <a:ext cx="5774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Technology Dimension</a:t>
            </a:r>
            <a:endParaRPr i="0" sz="4450" u="none" cap="none" strike="noStrike"/>
          </a:p>
        </p:txBody>
      </p:sp>
      <p:sp>
        <p:nvSpPr>
          <p:cNvPr id="662" name="Google Shape;662;g39d64c9750d_0_612"/>
          <p:cNvSpPr/>
          <p:nvPr/>
        </p:nvSpPr>
        <p:spPr>
          <a:xfrm>
            <a:off x="3673753" y="198596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Technology supports resilience but cannot replace culture</a:t>
            </a:r>
            <a:endParaRPr i="0" sz="1750" u="none" cap="none" strike="noStrike"/>
          </a:p>
        </p:txBody>
      </p:sp>
      <p:sp>
        <p:nvSpPr>
          <p:cNvPr id="663" name="Google Shape;663;g39d64c9750d_0_612"/>
          <p:cNvSpPr/>
          <p:nvPr/>
        </p:nvSpPr>
        <p:spPr>
          <a:xfrm>
            <a:off x="3673753" y="242816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Tools amplify readiness only when aligned to purpose</a:t>
            </a:r>
            <a:endParaRPr i="0" sz="1750" u="none" cap="none" strike="noStrike"/>
          </a:p>
        </p:txBody>
      </p:sp>
      <p:sp>
        <p:nvSpPr>
          <p:cNvPr id="664" name="Google Shape;664;g39d64c9750d_0_612"/>
          <p:cNvSpPr/>
          <p:nvPr/>
        </p:nvSpPr>
        <p:spPr>
          <a:xfrm>
            <a:off x="3673753" y="2870359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Capability requires context, not platforms</a:t>
            </a:r>
            <a:endParaRPr i="0" sz="1750" u="none" cap="none" strike="noStrike"/>
          </a:p>
        </p:txBody>
      </p:sp>
      <p:sp>
        <p:nvSpPr>
          <p:cNvPr id="665" name="Google Shape;665;g39d64c9750d_0_612"/>
          <p:cNvSpPr/>
          <p:nvPr/>
        </p:nvSpPr>
        <p:spPr>
          <a:xfrm>
            <a:off x="3673753" y="331255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is how technology enables continuity</a:t>
            </a:r>
            <a:endParaRPr i="0" sz="1750" u="none" cap="none" strike="noStrike"/>
          </a:p>
        </p:txBody>
      </p:sp>
      <p:sp>
        <p:nvSpPr>
          <p:cNvPr id="666" name="Google Shape;666;g39d64c9750d_0_612"/>
          <p:cNvSpPr/>
          <p:nvPr/>
        </p:nvSpPr>
        <p:spPr>
          <a:xfrm>
            <a:off x="3673753" y="375475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Interoperability is crucial for a cohesive technological ecosystem</a:t>
            </a:r>
            <a:endParaRPr i="0" sz="1750" u="none" cap="none" strike="noStrike"/>
          </a:p>
        </p:txBody>
      </p:sp>
      <p:sp>
        <p:nvSpPr>
          <p:cNvPr id="667" name="Google Shape;667;g39d64c9750d_0_612"/>
          <p:cNvSpPr/>
          <p:nvPr/>
        </p:nvSpPr>
        <p:spPr>
          <a:xfrm>
            <a:off x="3673753" y="419695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User adoption and training are essential for maximizing tool effectiveness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9d64c9750d_0_62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74" name="Google Shape;674;g39d64c9750d_0_62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" name="Google Shape;675;g39d64c9750d_0_626"/>
          <p:cNvSpPr/>
          <p:nvPr/>
        </p:nvSpPr>
        <p:spPr>
          <a:xfrm>
            <a:off x="641390" y="1430298"/>
            <a:ext cx="8669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#4 – Technology Reflection</a:t>
            </a:r>
            <a:endParaRPr i="0" sz="4450" u="none" cap="none" strike="noStrike"/>
          </a:p>
        </p:txBody>
      </p:sp>
      <p:sp>
        <p:nvSpPr>
          <p:cNvPr id="676" name="Google Shape;676;g39d64c9750d_0_626"/>
          <p:cNvSpPr/>
          <p:nvPr/>
        </p:nvSpPr>
        <p:spPr>
          <a:xfrm>
            <a:off x="641390" y="26833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Tools matter only when trusted</a:t>
            </a:r>
            <a:endParaRPr i="0" sz="1750" u="none" cap="none" strike="noStrike"/>
          </a:p>
        </p:txBody>
      </p:sp>
      <p:sp>
        <p:nvSpPr>
          <p:cNvPr id="677" name="Google Shape;677;g39d64c9750d_0_626"/>
          <p:cNvSpPr/>
          <p:nvPr/>
        </p:nvSpPr>
        <p:spPr>
          <a:xfrm>
            <a:off x="641390" y="31255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Capability must be usable at tempo</a:t>
            </a:r>
            <a:endParaRPr i="0" sz="1750" u="none" cap="none" strike="noStrike"/>
          </a:p>
        </p:txBody>
      </p:sp>
      <p:sp>
        <p:nvSpPr>
          <p:cNvPr id="678" name="Google Shape;678;g39d64c9750d_0_626"/>
          <p:cNvSpPr/>
          <p:nvPr/>
        </p:nvSpPr>
        <p:spPr>
          <a:xfrm>
            <a:off x="641390" y="35677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Technology extends, not defines readiness</a:t>
            </a:r>
            <a:endParaRPr i="0" sz="1750" u="none" cap="none" strike="noStrike"/>
          </a:p>
        </p:txBody>
      </p:sp>
      <p:sp>
        <p:nvSpPr>
          <p:cNvPr id="679" name="Google Shape;679;g39d64c9750d_0_626"/>
          <p:cNvSpPr/>
          <p:nvPr/>
        </p:nvSpPr>
        <p:spPr>
          <a:xfrm>
            <a:off x="641390" y="40099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Enablement is stronger than automation</a:t>
            </a:r>
            <a:endParaRPr i="0" sz="1750" u="none" cap="none" strike="noStrike"/>
          </a:p>
        </p:txBody>
      </p:sp>
      <p:sp>
        <p:nvSpPr>
          <p:cNvPr id="680" name="Google Shape;680;g39d64c9750d_0_626"/>
          <p:cNvSpPr/>
          <p:nvPr/>
        </p:nvSpPr>
        <p:spPr>
          <a:xfrm>
            <a:off x="641390" y="44521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Technology must serve consequence</a:t>
            </a:r>
            <a:endParaRPr i="0" sz="1750" u="none" cap="none" strike="noStrike"/>
          </a:p>
        </p:txBody>
      </p:sp>
      <p:sp>
        <p:nvSpPr>
          <p:cNvPr id="681" name="Google Shape;681;g39d64c9750d_0_626"/>
          <p:cNvSpPr/>
          <p:nvPr/>
        </p:nvSpPr>
        <p:spPr>
          <a:xfrm>
            <a:off x="7447121" y="26833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is adoption, not rollout</a:t>
            </a:r>
            <a:endParaRPr i="0" sz="1750" u="none" cap="none" strike="noStrike"/>
          </a:p>
        </p:txBody>
      </p:sp>
      <p:sp>
        <p:nvSpPr>
          <p:cNvPr id="682" name="Google Shape;682;g39d64c9750d_0_626"/>
          <p:cNvSpPr/>
          <p:nvPr/>
        </p:nvSpPr>
        <p:spPr>
          <a:xfrm>
            <a:off x="7447121" y="31255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Tools follow governance context</a:t>
            </a:r>
            <a:endParaRPr i="0" sz="1750" u="none" cap="none" strike="noStrike"/>
          </a:p>
        </p:txBody>
      </p:sp>
      <p:sp>
        <p:nvSpPr>
          <p:cNvPr id="683" name="Google Shape;683;g39d64c9750d_0_626"/>
          <p:cNvSpPr/>
          <p:nvPr/>
        </p:nvSpPr>
        <p:spPr>
          <a:xfrm>
            <a:off x="7447121" y="35677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Systems inherit cultural strength</a:t>
            </a:r>
            <a:endParaRPr i="0" sz="1750" u="none" cap="none" strike="noStrike"/>
          </a:p>
        </p:txBody>
      </p:sp>
      <p:sp>
        <p:nvSpPr>
          <p:cNvPr id="684" name="Google Shape;684;g39d64c9750d_0_626"/>
          <p:cNvSpPr/>
          <p:nvPr/>
        </p:nvSpPr>
        <p:spPr>
          <a:xfrm>
            <a:off x="7447121" y="40099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drives effectiveness</a:t>
            </a:r>
            <a:endParaRPr i="0" sz="1750" u="none" cap="none" strike="noStrike"/>
          </a:p>
        </p:txBody>
      </p:sp>
      <p:sp>
        <p:nvSpPr>
          <p:cNvPr id="685" name="Google Shape;685;g39d64c9750d_0_626"/>
          <p:cNvSpPr/>
          <p:nvPr/>
        </p:nvSpPr>
        <p:spPr>
          <a:xfrm>
            <a:off x="7447121" y="44521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proves relevance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9d64c9750d_0_64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92" name="Google Shape;692;g39d64c9750d_0_64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693" name="Google Shape;693;g39d64c9750d_0_6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90" y="1680443"/>
            <a:ext cx="3525442" cy="352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39d64c9750d_0_643"/>
          <p:cNvSpPr/>
          <p:nvPr/>
        </p:nvSpPr>
        <p:spPr>
          <a:xfrm>
            <a:off x="4626253" y="165210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Integration Dimension</a:t>
            </a:r>
            <a:endParaRPr i="0" sz="4450" u="none" cap="none" strike="noStrike"/>
          </a:p>
        </p:txBody>
      </p:sp>
      <p:sp>
        <p:nvSpPr>
          <p:cNvPr id="695" name="Google Shape;695;g39d64c9750d_0_643"/>
          <p:cNvSpPr/>
          <p:nvPr/>
        </p:nvSpPr>
        <p:spPr>
          <a:xfrm>
            <a:off x="4626253" y="2587699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is maturity across all dimensions working as one</a:t>
            </a:r>
            <a:endParaRPr i="0" sz="1750" u="none" cap="none" strike="noStrike"/>
          </a:p>
        </p:txBody>
      </p:sp>
      <p:sp>
        <p:nvSpPr>
          <p:cNvPr id="696" name="Google Shape;696;g39d64c9750d_0_643"/>
          <p:cNvSpPr/>
          <p:nvPr/>
        </p:nvSpPr>
        <p:spPr>
          <a:xfrm>
            <a:off x="4626253" y="302989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Domain alignment creates coherence under load</a:t>
            </a:r>
            <a:endParaRPr i="0" sz="1750" u="none" cap="none" strike="noStrike"/>
          </a:p>
        </p:txBody>
      </p:sp>
      <p:sp>
        <p:nvSpPr>
          <p:cNvPr id="697" name="Google Shape;697;g39d64c9750d_0_643"/>
          <p:cNvSpPr/>
          <p:nvPr/>
        </p:nvSpPr>
        <p:spPr>
          <a:xfrm>
            <a:off x="4626253" y="347209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Capability becomes enterprise-level, not silo-level</a:t>
            </a:r>
            <a:endParaRPr i="0" sz="1750" u="none" cap="none" strike="noStrike"/>
          </a:p>
        </p:txBody>
      </p:sp>
      <p:sp>
        <p:nvSpPr>
          <p:cNvPr id="698" name="Google Shape;698;g39d64c9750d_0_643"/>
          <p:cNvSpPr/>
          <p:nvPr/>
        </p:nvSpPr>
        <p:spPr>
          <a:xfrm>
            <a:off x="4626253" y="391429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is the maturity threshold, not the start</a:t>
            </a:r>
            <a:endParaRPr i="0" sz="1750" u="none" cap="none" strike="noStrike"/>
          </a:p>
        </p:txBody>
      </p:sp>
      <p:sp>
        <p:nvSpPr>
          <p:cNvPr id="699" name="Google Shape;699;g39d64c9750d_0_643"/>
          <p:cNvSpPr/>
          <p:nvPr/>
        </p:nvSpPr>
        <p:spPr>
          <a:xfrm>
            <a:off x="4626253" y="435649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Shared understanding fosters seamless collaboration</a:t>
            </a:r>
            <a:endParaRPr i="0" sz="1750" u="none" cap="none" strike="noStrike"/>
          </a:p>
        </p:txBody>
      </p:sp>
      <p:sp>
        <p:nvSpPr>
          <p:cNvPr id="700" name="Google Shape;700;g39d64c9750d_0_643"/>
          <p:cNvSpPr/>
          <p:nvPr/>
        </p:nvSpPr>
        <p:spPr>
          <a:xfrm>
            <a:off x="4626253" y="4798690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Interoperability ensures flexibility and scalability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9d64c9750d_0_65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07" name="Google Shape;707;g39d64c9750d_0_65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8" name="Google Shape;708;g39d64c9750d_0_657"/>
          <p:cNvSpPr/>
          <p:nvPr/>
        </p:nvSpPr>
        <p:spPr>
          <a:xfrm>
            <a:off x="704890" y="1354098"/>
            <a:ext cx="8508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#5 – Integration Reflection</a:t>
            </a:r>
            <a:endParaRPr i="0" sz="4450" u="none" cap="none" strike="noStrike"/>
          </a:p>
        </p:txBody>
      </p:sp>
      <p:sp>
        <p:nvSpPr>
          <p:cNvPr id="709" name="Google Shape;709;g39d64c9750d_0_657"/>
          <p:cNvSpPr/>
          <p:nvPr/>
        </p:nvSpPr>
        <p:spPr>
          <a:xfrm>
            <a:off x="704890" y="26071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makes capability durable</a:t>
            </a:r>
            <a:endParaRPr i="0" sz="1750" u="none" cap="none" strike="noStrike"/>
          </a:p>
        </p:txBody>
      </p:sp>
      <p:sp>
        <p:nvSpPr>
          <p:cNvPr id="710" name="Google Shape;710;g39d64c9750d_0_657"/>
          <p:cNvSpPr/>
          <p:nvPr/>
        </p:nvSpPr>
        <p:spPr>
          <a:xfrm>
            <a:off x="704890" y="30493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removes domain conflict</a:t>
            </a:r>
            <a:endParaRPr i="0" sz="1750" u="none" cap="none" strike="noStrike"/>
          </a:p>
        </p:txBody>
      </p:sp>
      <p:sp>
        <p:nvSpPr>
          <p:cNvPr id="711" name="Google Shape;711;g39d64c9750d_0_657"/>
          <p:cNvSpPr/>
          <p:nvPr/>
        </p:nvSpPr>
        <p:spPr>
          <a:xfrm>
            <a:off x="704890" y="34915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Posture becomes shared identity</a:t>
            </a:r>
            <a:endParaRPr i="0" sz="1750" u="none" cap="none" strike="noStrike"/>
          </a:p>
        </p:txBody>
      </p:sp>
      <p:sp>
        <p:nvSpPr>
          <p:cNvPr id="712" name="Google Shape;712;g39d64c9750d_0_657"/>
          <p:cNvSpPr/>
          <p:nvPr/>
        </p:nvSpPr>
        <p:spPr>
          <a:xfrm>
            <a:off x="704890" y="39337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protects execution rhythm</a:t>
            </a:r>
            <a:endParaRPr i="0" sz="1750" u="none" cap="none" strike="noStrike"/>
          </a:p>
        </p:txBody>
      </p:sp>
      <p:sp>
        <p:nvSpPr>
          <p:cNvPr id="713" name="Google Shape;713;g39d64c9750d_0_657"/>
          <p:cNvSpPr/>
          <p:nvPr/>
        </p:nvSpPr>
        <p:spPr>
          <a:xfrm>
            <a:off x="704890" y="43759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Readiness becomes intuitive</a:t>
            </a:r>
            <a:endParaRPr i="0" sz="1750" u="none" cap="none" strike="noStrike"/>
          </a:p>
        </p:txBody>
      </p:sp>
      <p:sp>
        <p:nvSpPr>
          <p:cNvPr id="714" name="Google Shape;714;g39d64c9750d_0_657"/>
          <p:cNvSpPr/>
          <p:nvPr/>
        </p:nvSpPr>
        <p:spPr>
          <a:xfrm>
            <a:off x="7510621" y="26071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Fragmentation collapses trust</a:t>
            </a:r>
            <a:endParaRPr i="0" sz="1750" u="none" cap="none" strike="noStrike"/>
          </a:p>
        </p:txBody>
      </p:sp>
      <p:sp>
        <p:nvSpPr>
          <p:cNvPr id="715" name="Google Shape;715;g39d64c9750d_0_657"/>
          <p:cNvSpPr/>
          <p:nvPr/>
        </p:nvSpPr>
        <p:spPr>
          <a:xfrm>
            <a:off x="7510621" y="30493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Unity stabilizes momentum</a:t>
            </a:r>
            <a:endParaRPr i="0" sz="1750" u="none" cap="none" strike="noStrike"/>
          </a:p>
        </p:txBody>
      </p:sp>
      <p:sp>
        <p:nvSpPr>
          <p:cNvPr id="716" name="Google Shape;716;g39d64c9750d_0_657"/>
          <p:cNvSpPr/>
          <p:nvPr/>
        </p:nvSpPr>
        <p:spPr>
          <a:xfrm>
            <a:off x="7510621" y="34915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Parity strengthens legitimacy</a:t>
            </a:r>
            <a:endParaRPr i="0" sz="1750" u="none" cap="none" strike="noStrike"/>
          </a:p>
        </p:txBody>
      </p:sp>
      <p:sp>
        <p:nvSpPr>
          <p:cNvPr id="717" name="Google Shape;717;g39d64c9750d_0_657"/>
          <p:cNvSpPr/>
          <p:nvPr/>
        </p:nvSpPr>
        <p:spPr>
          <a:xfrm>
            <a:off x="7510621" y="39337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reduces friction</a:t>
            </a:r>
            <a:endParaRPr i="0" sz="1750" u="none" cap="none" strike="noStrike"/>
          </a:p>
        </p:txBody>
      </p:sp>
      <p:sp>
        <p:nvSpPr>
          <p:cNvPr id="718" name="Google Shape;718;g39d64c9750d_0_657"/>
          <p:cNvSpPr/>
          <p:nvPr/>
        </p:nvSpPr>
        <p:spPr>
          <a:xfrm>
            <a:off x="7510621" y="43759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Coherence replaces resistance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9d64c9750d_0_67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25" name="Google Shape;725;g39d64c9750d_0_67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6" name="Google Shape;726;g39d64c9750d_0_674"/>
          <p:cNvSpPr/>
          <p:nvPr/>
        </p:nvSpPr>
        <p:spPr>
          <a:xfrm>
            <a:off x="577890" y="569460"/>
            <a:ext cx="7804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What Real Maturity Looks Like</a:t>
            </a:r>
            <a:endParaRPr i="0" sz="4450" u="none" cap="none" strike="noStrike"/>
          </a:p>
        </p:txBody>
      </p:sp>
      <p:pic>
        <p:nvPicPr>
          <p:cNvPr descr="preencoded.png" id="727" name="Google Shape;727;g39d64c9750d_0_6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826" y="1822473"/>
            <a:ext cx="3048950" cy="4065299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g39d64c9750d_0_674"/>
          <p:cNvSpPr/>
          <p:nvPr/>
        </p:nvSpPr>
        <p:spPr>
          <a:xfrm>
            <a:off x="4664353" y="1822474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Teams move with shared understanding</a:t>
            </a:r>
            <a:endParaRPr i="0" sz="1750" u="none" cap="none" strike="noStrike"/>
          </a:p>
        </p:txBody>
      </p:sp>
      <p:sp>
        <p:nvSpPr>
          <p:cNvPr id="729" name="Google Shape;729;g39d64c9750d_0_674"/>
          <p:cNvSpPr/>
          <p:nvPr/>
        </p:nvSpPr>
        <p:spPr>
          <a:xfrm>
            <a:off x="4664353" y="2264672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is uncontested at activation</a:t>
            </a:r>
            <a:endParaRPr i="0" sz="1750" u="none" cap="none" strike="noStrike"/>
          </a:p>
        </p:txBody>
      </p:sp>
      <p:sp>
        <p:nvSpPr>
          <p:cNvPr id="730" name="Google Shape;730;g39d64c9750d_0_674"/>
          <p:cNvSpPr/>
          <p:nvPr/>
        </p:nvSpPr>
        <p:spPr>
          <a:xfrm>
            <a:off x="4664353" y="2706870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is visible before outcome</a:t>
            </a:r>
            <a:endParaRPr i="0" sz="1750" u="none" cap="none" strike="noStrike"/>
          </a:p>
        </p:txBody>
      </p:sp>
      <p:sp>
        <p:nvSpPr>
          <p:cNvPr id="731" name="Google Shape;731;g39d64c9750d_0_674"/>
          <p:cNvSpPr/>
          <p:nvPr/>
        </p:nvSpPr>
        <p:spPr>
          <a:xfrm>
            <a:off x="4664353" y="314906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feels natural, not forced</a:t>
            </a:r>
            <a:endParaRPr i="0" sz="1750" u="none" cap="none" strike="noStrike"/>
          </a:p>
        </p:txBody>
      </p:sp>
      <p:sp>
        <p:nvSpPr>
          <p:cNvPr id="732" name="Google Shape;732;g39d64c9750d_0_674"/>
          <p:cNvSpPr/>
          <p:nvPr/>
        </p:nvSpPr>
        <p:spPr>
          <a:xfrm>
            <a:off x="4664353" y="3591266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Feedback loops are efficient and acted upon</a:t>
            </a:r>
            <a:endParaRPr i="0" sz="1750" u="none" cap="none" strike="noStrike"/>
          </a:p>
        </p:txBody>
      </p:sp>
      <p:sp>
        <p:nvSpPr>
          <p:cNvPr id="733" name="Google Shape;733;g39d64c9750d_0_674"/>
          <p:cNvSpPr/>
          <p:nvPr/>
        </p:nvSpPr>
        <p:spPr>
          <a:xfrm>
            <a:off x="4664353" y="4033464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Decisions are made swiftly with clear accountability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9d64c9750d_0_68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40" name="Google Shape;740;g39d64c9750d_0_68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1" name="Google Shape;741;g39d64c9750d_0_688"/>
          <p:cNvSpPr/>
          <p:nvPr/>
        </p:nvSpPr>
        <p:spPr>
          <a:xfrm>
            <a:off x="501690" y="846257"/>
            <a:ext cx="8028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Where Organizations Get Stuck</a:t>
            </a:r>
            <a:endParaRPr i="0" sz="4450" u="none" cap="none" strike="noStrike"/>
          </a:p>
        </p:txBody>
      </p:sp>
      <p:sp>
        <p:nvSpPr>
          <p:cNvPr id="742" name="Google Shape;742;g39d64c9750d_0_688"/>
          <p:cNvSpPr/>
          <p:nvPr/>
        </p:nvSpPr>
        <p:spPr>
          <a:xfrm>
            <a:off x="501690" y="1781850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They treat resilience as compliance, not capability</a:t>
            </a:r>
            <a:endParaRPr i="0" sz="1750" u="none" cap="none" strike="noStrike"/>
          </a:p>
        </p:txBody>
      </p:sp>
      <p:sp>
        <p:nvSpPr>
          <p:cNvPr id="743" name="Google Shape;743;g39d64c9750d_0_688"/>
          <p:cNvSpPr/>
          <p:nvPr/>
        </p:nvSpPr>
        <p:spPr>
          <a:xfrm>
            <a:off x="501690" y="222404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stalls when behavior is not reinforced</a:t>
            </a:r>
            <a:endParaRPr i="0" sz="1750" u="none" cap="none" strike="noStrike"/>
          </a:p>
        </p:txBody>
      </p:sp>
      <p:sp>
        <p:nvSpPr>
          <p:cNvPr id="744" name="Google Shape;744;g39d64c9750d_0_688"/>
          <p:cNvSpPr/>
          <p:nvPr/>
        </p:nvSpPr>
        <p:spPr>
          <a:xfrm>
            <a:off x="501690" y="2666246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Documentation substitutes for readiness signals</a:t>
            </a:r>
            <a:endParaRPr i="0" sz="1750" u="none" cap="none" strike="noStrike"/>
          </a:p>
        </p:txBody>
      </p:sp>
      <p:sp>
        <p:nvSpPr>
          <p:cNvPr id="745" name="Google Shape;745;g39d64c9750d_0_688"/>
          <p:cNvSpPr/>
          <p:nvPr/>
        </p:nvSpPr>
        <p:spPr>
          <a:xfrm>
            <a:off x="501690" y="3108444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Misalignment hides behind process comfort</a:t>
            </a:r>
            <a:endParaRPr i="0" sz="1750" u="none" cap="none" strike="noStrike"/>
          </a:p>
        </p:txBody>
      </p:sp>
      <p:sp>
        <p:nvSpPr>
          <p:cNvPr id="746" name="Google Shape;746;g39d64c9750d_0_688"/>
          <p:cNvSpPr/>
          <p:nvPr/>
        </p:nvSpPr>
        <p:spPr>
          <a:xfrm>
            <a:off x="501690" y="3550642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Short-term gains are prioritized over long-term strategic growth</a:t>
            </a:r>
            <a:endParaRPr i="0" sz="1750" u="none" cap="none" strike="noStrike"/>
          </a:p>
        </p:txBody>
      </p:sp>
      <p:sp>
        <p:nvSpPr>
          <p:cNvPr id="747" name="Google Shape;747;g39d64c9750d_0_688"/>
          <p:cNvSpPr/>
          <p:nvPr/>
        </p:nvSpPr>
        <p:spPr>
          <a:xfrm>
            <a:off x="501690" y="3992840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Decision-making is centralized, disempowering frontline teams</a:t>
            </a:r>
            <a:endParaRPr i="0" sz="1750" u="none" cap="none" strike="noStrike"/>
          </a:p>
        </p:txBody>
      </p:sp>
      <p:pic>
        <p:nvPicPr>
          <p:cNvPr descr="preencoded.png" id="748" name="Google Shape;748;g39d64c9750d_0_6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8571" y="1781843"/>
            <a:ext cx="3525442" cy="2709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9d64c9750d_0_70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55" name="Google Shape;755;g39d64c9750d_0_70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56" name="Google Shape;756;g39d64c9750d_0_7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090" y="1242893"/>
            <a:ext cx="2165747" cy="2887624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39d64c9750d_0_702"/>
          <p:cNvSpPr/>
          <p:nvPr/>
        </p:nvSpPr>
        <p:spPr>
          <a:xfrm>
            <a:off x="3761859" y="1214557"/>
            <a:ext cx="5814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Signs of False Maturity</a:t>
            </a:r>
            <a:endParaRPr i="0" sz="4450" u="none" cap="none" strike="noStrike"/>
          </a:p>
        </p:txBody>
      </p:sp>
      <p:sp>
        <p:nvSpPr>
          <p:cNvPr id="758" name="Google Shape;758;g39d64c9750d_0_702"/>
          <p:cNvSpPr/>
          <p:nvPr/>
        </p:nvSpPr>
        <p:spPr>
          <a:xfrm>
            <a:off x="3761859" y="2150150"/>
            <a:ext cx="10323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Heavy documentation without usable action</a:t>
            </a:r>
            <a:endParaRPr i="0" sz="1750" u="none" cap="none" strike="noStrike"/>
          </a:p>
        </p:txBody>
      </p:sp>
      <p:sp>
        <p:nvSpPr>
          <p:cNvPr id="759" name="Google Shape;759;g39d64c9750d_0_702"/>
          <p:cNvSpPr/>
          <p:nvPr/>
        </p:nvSpPr>
        <p:spPr>
          <a:xfrm>
            <a:off x="3761859" y="2592348"/>
            <a:ext cx="10323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Dependency on heroics instead of structure</a:t>
            </a:r>
            <a:endParaRPr i="0" sz="1750" u="none" cap="none" strike="noStrike"/>
          </a:p>
        </p:txBody>
      </p:sp>
      <p:sp>
        <p:nvSpPr>
          <p:cNvPr id="760" name="Google Shape;760;g39d64c9750d_0_702"/>
          <p:cNvSpPr/>
          <p:nvPr/>
        </p:nvSpPr>
        <p:spPr>
          <a:xfrm>
            <a:off x="3761859" y="3034546"/>
            <a:ext cx="10323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missing when pressure rises</a:t>
            </a:r>
            <a:endParaRPr i="0" sz="1750" u="none" cap="none" strike="noStrike"/>
          </a:p>
        </p:txBody>
      </p:sp>
      <p:sp>
        <p:nvSpPr>
          <p:cNvPr id="761" name="Google Shape;761;g39d64c9750d_0_702"/>
          <p:cNvSpPr/>
          <p:nvPr/>
        </p:nvSpPr>
        <p:spPr>
          <a:xfrm>
            <a:off x="3761859" y="3476744"/>
            <a:ext cx="10323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collapses despite planning</a:t>
            </a:r>
            <a:endParaRPr i="0" sz="1750" u="none" cap="none" strike="noStrike"/>
          </a:p>
        </p:txBody>
      </p:sp>
      <p:sp>
        <p:nvSpPr>
          <p:cNvPr id="762" name="Google Shape;762;g39d64c9750d_0_702"/>
          <p:cNvSpPr/>
          <p:nvPr/>
        </p:nvSpPr>
        <p:spPr>
          <a:xfrm>
            <a:off x="3761859" y="3918942"/>
            <a:ext cx="10323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Lack of adaptive strategies in dynamic environments</a:t>
            </a:r>
            <a:endParaRPr i="0" sz="1750" u="none" cap="none" strike="noStrike"/>
          </a:p>
        </p:txBody>
      </p:sp>
      <p:sp>
        <p:nvSpPr>
          <p:cNvPr id="763" name="Google Shape;763;g39d64c9750d_0_702"/>
          <p:cNvSpPr/>
          <p:nvPr/>
        </p:nvSpPr>
        <p:spPr>
          <a:xfrm>
            <a:off x="3761859" y="4361140"/>
            <a:ext cx="10323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Success attributed to individuals rather than systemic robustness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d64c9750d_0_4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09" name="Google Shape;209;g39d64c9750d_0_4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10" name="Google Shape;210;g39d64c9750d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290" y="147561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9d64c9750d_0_40"/>
          <p:cNvSpPr/>
          <p:nvPr/>
        </p:nvSpPr>
        <p:spPr>
          <a:xfrm>
            <a:off x="4086101" y="692700"/>
            <a:ext cx="7610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3600" u="none" cap="none" strike="noStrike">
                <a:solidFill>
                  <a:srgbClr val="D1282E"/>
                </a:solidFill>
              </a:rPr>
              <a:t>Why Culture Matters More Than Planning</a:t>
            </a:r>
            <a:endParaRPr i="0" sz="3600" u="none" cap="none" strike="noStrike"/>
          </a:p>
        </p:txBody>
      </p:sp>
      <p:sp>
        <p:nvSpPr>
          <p:cNvPr id="212" name="Google Shape;212;g39d64c9750d_0_40"/>
          <p:cNvSpPr/>
          <p:nvPr/>
        </p:nvSpPr>
        <p:spPr>
          <a:xfrm>
            <a:off x="4086106" y="26315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Plans fail when culture cannot sustain consistent execution</a:t>
            </a:r>
            <a:endParaRPr i="0" sz="1800" u="none" cap="none" strike="noStrike"/>
          </a:p>
        </p:txBody>
      </p:sp>
      <p:sp>
        <p:nvSpPr>
          <p:cNvPr id="213" name="Google Shape;213;g39d64c9750d_0_40"/>
          <p:cNvSpPr/>
          <p:nvPr/>
        </p:nvSpPr>
        <p:spPr>
          <a:xfrm>
            <a:off x="4086106" y="30737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Trust determines speed and agility before policy does</a:t>
            </a:r>
            <a:endParaRPr i="0" sz="1800" u="none" cap="none" strike="noStrike"/>
          </a:p>
        </p:txBody>
      </p:sp>
      <p:sp>
        <p:nvSpPr>
          <p:cNvPr id="214" name="Google Shape;214;g39d64c9750d_0_40"/>
          <p:cNvSpPr/>
          <p:nvPr/>
        </p:nvSpPr>
        <p:spPr>
          <a:xfrm>
            <a:off x="4086106" y="35159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Behavior decides alignment and cohesion under uncertainty</a:t>
            </a:r>
            <a:endParaRPr i="0" sz="1800" u="none" cap="none" strike="noStrike"/>
          </a:p>
        </p:txBody>
      </p:sp>
      <p:sp>
        <p:nvSpPr>
          <p:cNvPr id="215" name="Google Shape;215;g39d64c9750d_0_40"/>
          <p:cNvSpPr/>
          <p:nvPr/>
        </p:nvSpPr>
        <p:spPr>
          <a:xfrm>
            <a:off x="4086106" y="39581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Culture sets posture and mindset long before activation</a:t>
            </a:r>
            <a:endParaRPr i="0" sz="1800" u="none" cap="none" strike="noStrike"/>
          </a:p>
        </p:txBody>
      </p:sp>
      <p:sp>
        <p:nvSpPr>
          <p:cNvPr id="216" name="Google Shape;216;g39d64c9750d_0_40"/>
          <p:cNvSpPr/>
          <p:nvPr/>
        </p:nvSpPr>
        <p:spPr>
          <a:xfrm>
            <a:off x="4086106" y="44003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Shared values empower rapid, effective decision-making</a:t>
            </a:r>
            <a:endParaRPr i="0" sz="1800" u="none" cap="none" strike="noStrike"/>
          </a:p>
        </p:txBody>
      </p:sp>
      <p:sp>
        <p:nvSpPr>
          <p:cNvPr id="217" name="Google Shape;217;g39d64c9750d_0_40"/>
          <p:cNvSpPr/>
          <p:nvPr/>
        </p:nvSpPr>
        <p:spPr>
          <a:xfrm>
            <a:off x="4086106" y="484258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075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rgbClr val="002060"/>
                </a:solidFill>
              </a:rPr>
              <a:t>Adaptability stems from cultural flexibility, not rigid rules</a:t>
            </a:r>
            <a:endParaRPr i="0" sz="1800" u="none" cap="none" strike="noStrik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9d64c9750d_0_71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70" name="Google Shape;770;g39d64c9750d_0_71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1" name="Google Shape;771;g39d64c9750d_0_716"/>
          <p:cNvSpPr/>
          <p:nvPr/>
        </p:nvSpPr>
        <p:spPr>
          <a:xfrm>
            <a:off x="577890" y="936069"/>
            <a:ext cx="803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How Maturity Accelerates Trust</a:t>
            </a:r>
            <a:endParaRPr i="0" sz="4450" u="none" cap="none" strike="noStrike"/>
          </a:p>
        </p:txBody>
      </p:sp>
      <p:sp>
        <p:nvSpPr>
          <p:cNvPr id="772" name="Google Shape;772;g39d64c9750d_0_716"/>
          <p:cNvSpPr/>
          <p:nvPr/>
        </p:nvSpPr>
        <p:spPr>
          <a:xfrm>
            <a:off x="577890" y="187166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Predictability lowers anxiety during uncertainty</a:t>
            </a:r>
            <a:endParaRPr i="0" sz="1750" u="none" cap="none" strike="noStrike"/>
          </a:p>
        </p:txBody>
      </p:sp>
      <p:sp>
        <p:nvSpPr>
          <p:cNvPr id="773" name="Google Shape;773;g39d64c9750d_0_716"/>
          <p:cNvSpPr/>
          <p:nvPr/>
        </p:nvSpPr>
        <p:spPr>
          <a:xfrm>
            <a:off x="577890" y="231386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creates psychological safety</a:t>
            </a:r>
            <a:endParaRPr i="0" sz="1750" u="none" cap="none" strike="noStrike"/>
          </a:p>
        </p:txBody>
      </p:sp>
      <p:sp>
        <p:nvSpPr>
          <p:cNvPr id="774" name="Google Shape;774;g39d64c9750d_0_716"/>
          <p:cNvSpPr/>
          <p:nvPr/>
        </p:nvSpPr>
        <p:spPr>
          <a:xfrm>
            <a:off x="577890" y="2756059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Teams rely on structure, not improvisation</a:t>
            </a:r>
            <a:endParaRPr i="0" sz="1750" u="none" cap="none" strike="noStrike"/>
          </a:p>
        </p:txBody>
      </p:sp>
      <p:sp>
        <p:nvSpPr>
          <p:cNvPr id="775" name="Google Shape;775;g39d64c9750d_0_716"/>
          <p:cNvSpPr/>
          <p:nvPr/>
        </p:nvSpPr>
        <p:spPr>
          <a:xfrm>
            <a:off x="577890" y="319825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becomes built-in instead of reactive</a:t>
            </a:r>
            <a:endParaRPr i="0" sz="1750" u="none" cap="none" strike="noStrike"/>
          </a:p>
        </p:txBody>
      </p:sp>
      <p:sp>
        <p:nvSpPr>
          <p:cNvPr id="776" name="Google Shape;776;g39d64c9750d_0_716"/>
          <p:cNvSpPr/>
          <p:nvPr/>
        </p:nvSpPr>
        <p:spPr>
          <a:xfrm>
            <a:off x="577890" y="364045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Consistent behavior fosters reliability</a:t>
            </a:r>
            <a:endParaRPr i="0" sz="1750" u="none" cap="none" strike="noStrike"/>
          </a:p>
        </p:txBody>
      </p:sp>
      <p:sp>
        <p:nvSpPr>
          <p:cNvPr id="777" name="Google Shape;777;g39d64c9750d_0_716"/>
          <p:cNvSpPr/>
          <p:nvPr/>
        </p:nvSpPr>
        <p:spPr>
          <a:xfrm>
            <a:off x="577890" y="408265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Open communication reduces assumptions</a:t>
            </a:r>
            <a:endParaRPr i="0" sz="1750" u="none" cap="none" strike="noStrike"/>
          </a:p>
        </p:txBody>
      </p:sp>
      <p:pic>
        <p:nvPicPr>
          <p:cNvPr descr="preencoded.png" id="778" name="Google Shape;778;g39d64c9750d_0_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7248" y="2077049"/>
            <a:ext cx="2993476" cy="399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9d64c9750d_0_73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85" name="Google Shape;785;g39d64c9750d_0_73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86" name="Google Shape;786;g39d64c9750d_0_7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90" y="1316077"/>
            <a:ext cx="2845595" cy="379404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g39d64c9750d_0_730"/>
          <p:cNvSpPr/>
          <p:nvPr/>
        </p:nvSpPr>
        <p:spPr>
          <a:xfrm>
            <a:off x="4022606" y="1287740"/>
            <a:ext cx="6830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Maturity During Real Crisis</a:t>
            </a:r>
            <a:endParaRPr i="0" sz="4450" u="none" cap="none" strike="noStrike"/>
          </a:p>
        </p:txBody>
      </p:sp>
      <p:sp>
        <p:nvSpPr>
          <p:cNvPr id="788" name="Google Shape;788;g39d64c9750d_0_730"/>
          <p:cNvSpPr/>
          <p:nvPr/>
        </p:nvSpPr>
        <p:spPr>
          <a:xfrm>
            <a:off x="4022606" y="222333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Stress tests convert belief into visible capability</a:t>
            </a:r>
            <a:endParaRPr i="0" sz="1750" u="none" cap="none" strike="noStrike"/>
          </a:p>
        </p:txBody>
      </p:sp>
      <p:sp>
        <p:nvSpPr>
          <p:cNvPr id="789" name="Google Shape;789;g39d64c9750d_0_730"/>
          <p:cNvSpPr/>
          <p:nvPr/>
        </p:nvSpPr>
        <p:spPr>
          <a:xfrm>
            <a:off x="4022606" y="266553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Weak maturity collapses at tempo shift</a:t>
            </a:r>
            <a:endParaRPr i="0" sz="1750" u="none" cap="none" strike="noStrike"/>
          </a:p>
        </p:txBody>
      </p:sp>
      <p:sp>
        <p:nvSpPr>
          <p:cNvPr id="790" name="Google Shape;790;g39d64c9750d_0_730"/>
          <p:cNvSpPr/>
          <p:nvPr/>
        </p:nvSpPr>
        <p:spPr>
          <a:xfrm>
            <a:off x="4022606" y="310773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Strong maturity stabilizes early orientation</a:t>
            </a:r>
            <a:endParaRPr i="0" sz="1750" u="none" cap="none" strike="noStrike"/>
          </a:p>
        </p:txBody>
      </p:sp>
      <p:sp>
        <p:nvSpPr>
          <p:cNvPr id="791" name="Google Shape;791;g39d64c9750d_0_730"/>
          <p:cNvSpPr/>
          <p:nvPr/>
        </p:nvSpPr>
        <p:spPr>
          <a:xfrm>
            <a:off x="4022606" y="354992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reveals the cultural baseline</a:t>
            </a:r>
            <a:endParaRPr i="0" sz="1750" u="none" cap="none" strike="noStrike"/>
          </a:p>
        </p:txBody>
      </p:sp>
      <p:sp>
        <p:nvSpPr>
          <p:cNvPr id="792" name="Google Shape;792;g39d64c9750d_0_730"/>
          <p:cNvSpPr/>
          <p:nvPr/>
        </p:nvSpPr>
        <p:spPr>
          <a:xfrm>
            <a:off x="4022606" y="399212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Established protocols enable rapid decision-making</a:t>
            </a:r>
            <a:endParaRPr i="0" sz="1750" u="none" cap="none" strike="noStrike"/>
          </a:p>
        </p:txBody>
      </p:sp>
      <p:sp>
        <p:nvSpPr>
          <p:cNvPr id="793" name="Google Shape;793;g39d64c9750d_0_730"/>
          <p:cNvSpPr/>
          <p:nvPr/>
        </p:nvSpPr>
        <p:spPr>
          <a:xfrm>
            <a:off x="4022606" y="443432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Adaptability and resilience become critical strengths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9d64c9750d_0_74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00" name="Google Shape;800;g39d64c9750d_0_74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1" name="Google Shape;801;g39d64c9750d_0_744"/>
          <p:cNvSpPr/>
          <p:nvPr/>
        </p:nvSpPr>
        <p:spPr>
          <a:xfrm>
            <a:off x="387390" y="1086723"/>
            <a:ext cx="7729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Sustaining Maturity Over Time</a:t>
            </a:r>
            <a:endParaRPr i="0" sz="4450" u="none" cap="none" strike="noStrike"/>
          </a:p>
        </p:txBody>
      </p:sp>
      <p:sp>
        <p:nvSpPr>
          <p:cNvPr id="802" name="Google Shape;802;g39d64c9750d_0_744"/>
          <p:cNvSpPr/>
          <p:nvPr/>
        </p:nvSpPr>
        <p:spPr>
          <a:xfrm>
            <a:off x="387390" y="2022316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Renewal prevents cultural erosion</a:t>
            </a:r>
            <a:endParaRPr i="0" sz="1750" u="none" cap="none" strike="noStrike"/>
          </a:p>
        </p:txBody>
      </p:sp>
      <p:sp>
        <p:nvSpPr>
          <p:cNvPr id="803" name="Google Shape;803;g39d64c9750d_0_744"/>
          <p:cNvSpPr/>
          <p:nvPr/>
        </p:nvSpPr>
        <p:spPr>
          <a:xfrm>
            <a:off x="387390" y="2464514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Reinforcement protects alignment</a:t>
            </a:r>
            <a:endParaRPr i="0" sz="1750" u="none" cap="none" strike="noStrike"/>
          </a:p>
        </p:txBody>
      </p:sp>
      <p:sp>
        <p:nvSpPr>
          <p:cNvPr id="804" name="Google Shape;804;g39d64c9750d_0_744"/>
          <p:cNvSpPr/>
          <p:nvPr/>
        </p:nvSpPr>
        <p:spPr>
          <a:xfrm>
            <a:off x="387390" y="290671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Progress requires visible modeling</a:t>
            </a:r>
            <a:endParaRPr i="0" sz="1750" u="none" cap="none" strike="noStrike"/>
          </a:p>
        </p:txBody>
      </p:sp>
      <p:sp>
        <p:nvSpPr>
          <p:cNvPr id="805" name="Google Shape;805;g39d64c9750d_0_744"/>
          <p:cNvSpPr/>
          <p:nvPr/>
        </p:nvSpPr>
        <p:spPr>
          <a:xfrm>
            <a:off x="387390" y="334891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Continuity must live beyond compliance</a:t>
            </a:r>
            <a:endParaRPr i="0" sz="1750" u="none" cap="none" strike="noStrike"/>
          </a:p>
        </p:txBody>
      </p:sp>
      <p:sp>
        <p:nvSpPr>
          <p:cNvPr id="806" name="Google Shape;806;g39d64c9750d_0_744"/>
          <p:cNvSpPr/>
          <p:nvPr/>
        </p:nvSpPr>
        <p:spPr>
          <a:xfrm>
            <a:off x="387390" y="3791109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Mentorship fosters growth and knowledge transfer</a:t>
            </a:r>
            <a:endParaRPr i="0" sz="1750" u="none" cap="none" strike="noStrike"/>
          </a:p>
        </p:txBody>
      </p:sp>
      <p:sp>
        <p:nvSpPr>
          <p:cNvPr id="807" name="Google Shape;807;g39d64c9750d_0_744"/>
          <p:cNvSpPr/>
          <p:nvPr/>
        </p:nvSpPr>
        <p:spPr>
          <a:xfrm>
            <a:off x="387390" y="423330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Feedback loops drive continuous improvement</a:t>
            </a:r>
            <a:endParaRPr i="0" sz="1750" u="none" cap="none" strike="noStrike"/>
          </a:p>
        </p:txBody>
      </p:sp>
      <p:pic>
        <p:nvPicPr>
          <p:cNvPr descr="preencoded.png" id="808" name="Google Shape;808;g39d64c9750d_0_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7243" y="1749985"/>
            <a:ext cx="2598479" cy="356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9d64c9750d_0_75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15" name="Google Shape;815;g39d64c9750d_0_75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816" name="Google Shape;816;g39d64c9750d_0_7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690" y="913606"/>
            <a:ext cx="3525442" cy="4700587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g39d64c9750d_0_758"/>
          <p:cNvSpPr/>
          <p:nvPr/>
        </p:nvSpPr>
        <p:spPr>
          <a:xfrm>
            <a:off x="4461153" y="885269"/>
            <a:ext cx="6955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150" u="none" cap="none" strike="noStrike">
                <a:solidFill>
                  <a:srgbClr val="D1282E"/>
                </a:solidFill>
              </a:rPr>
              <a:t>SUMMARY &amp; TAKEAWAYS</a:t>
            </a:r>
            <a:endParaRPr i="0" sz="4150" u="none" cap="none" strike="noStrike"/>
          </a:p>
        </p:txBody>
      </p:sp>
      <p:sp>
        <p:nvSpPr>
          <p:cNvPr id="818" name="Google Shape;818;g39d64c9750d_0_758"/>
          <p:cNvSpPr/>
          <p:nvPr/>
        </p:nvSpPr>
        <p:spPr>
          <a:xfrm>
            <a:off x="4461153" y="182086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is proven capability, not documentation</a:t>
            </a:r>
            <a:endParaRPr i="0" sz="1750" u="none" cap="none" strike="noStrike"/>
          </a:p>
        </p:txBody>
      </p:sp>
      <p:sp>
        <p:nvSpPr>
          <p:cNvPr id="819" name="Google Shape;819;g39d64c9750d_0_758"/>
          <p:cNvSpPr/>
          <p:nvPr/>
        </p:nvSpPr>
        <p:spPr>
          <a:xfrm>
            <a:off x="4461153" y="226306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anchors confidence under stress</a:t>
            </a:r>
            <a:endParaRPr i="0" sz="1750" u="none" cap="none" strike="noStrike"/>
          </a:p>
        </p:txBody>
      </p:sp>
      <p:sp>
        <p:nvSpPr>
          <p:cNvPr id="820" name="Google Shape;820;g39d64c9750d_0_758"/>
          <p:cNvSpPr/>
          <p:nvPr/>
        </p:nvSpPr>
        <p:spPr>
          <a:xfrm>
            <a:off x="4461153" y="2705259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dimension drives real readiness</a:t>
            </a:r>
            <a:endParaRPr i="0" sz="1750" u="none" cap="none" strike="noStrike"/>
          </a:p>
        </p:txBody>
      </p:sp>
      <p:sp>
        <p:nvSpPr>
          <p:cNvPr id="821" name="Google Shape;821;g39d64c9750d_0_758"/>
          <p:cNvSpPr/>
          <p:nvPr/>
        </p:nvSpPr>
        <p:spPr>
          <a:xfrm>
            <a:off x="4461153" y="314745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Process enables repeatable execution</a:t>
            </a:r>
            <a:endParaRPr i="0" sz="1750" u="none" cap="none" strike="noStrike"/>
          </a:p>
        </p:txBody>
      </p:sp>
      <p:sp>
        <p:nvSpPr>
          <p:cNvPr id="822" name="Google Shape;822;g39d64c9750d_0_758"/>
          <p:cNvSpPr/>
          <p:nvPr/>
        </p:nvSpPr>
        <p:spPr>
          <a:xfrm>
            <a:off x="4461153" y="358965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Technology supports, it does not lead</a:t>
            </a:r>
            <a:endParaRPr i="0" sz="1750" u="none" cap="none" strike="noStrike"/>
          </a:p>
        </p:txBody>
      </p:sp>
      <p:sp>
        <p:nvSpPr>
          <p:cNvPr id="823" name="Google Shape;823;g39d64c9750d_0_758"/>
          <p:cNvSpPr/>
          <p:nvPr/>
        </p:nvSpPr>
        <p:spPr>
          <a:xfrm>
            <a:off x="4461153" y="403185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is the maturity threshold</a:t>
            </a:r>
            <a:endParaRPr i="0" sz="1750" u="none" cap="none" strike="noStrike"/>
          </a:p>
        </p:txBody>
      </p:sp>
      <p:sp>
        <p:nvSpPr>
          <p:cNvPr id="824" name="Google Shape;824;g39d64c9750d_0_758"/>
          <p:cNvSpPr/>
          <p:nvPr/>
        </p:nvSpPr>
        <p:spPr>
          <a:xfrm>
            <a:off x="4461153" y="447405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reveals maturity before metrics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8de0571ff3_0_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31" name="Google Shape;831;g38de0571ff3_0_0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38de0571ff3_0_0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94a9e633d9_0_327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39" name="Google Shape;839;g394a9e633d9_0_327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g394a9e633d9_0_327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1300480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2118"/>
              <a:buNone/>
            </a:pPr>
            <a:r>
              <a:rPr b="0" lang="en-US" sz="2400"/>
              <a:t>1 Hour</a:t>
            </a:r>
            <a:endParaRPr b="0"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9d64c9750d_0_1421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47" name="Google Shape;847;g39d64c9750d_0_1421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g39d64c9750d_0_1421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9d64c9750d_0_9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55" name="Google Shape;855;g39d64c9750d_0_9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6" name="Google Shape;856;g39d64c9750d_0_924"/>
          <p:cNvSpPr/>
          <p:nvPr/>
        </p:nvSpPr>
        <p:spPr>
          <a:xfrm>
            <a:off x="666790" y="970298"/>
            <a:ext cx="96438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i="0" lang="en-US" sz="6150" u="none" cap="none" strike="noStrike">
                <a:solidFill>
                  <a:srgbClr val="D1282E"/>
                </a:solidFill>
              </a:rPr>
              <a:t>Evolving Plans in Changing Environments</a:t>
            </a:r>
            <a:endParaRPr i="0" sz="6150" u="none" cap="none" strike="noStrike"/>
          </a:p>
        </p:txBody>
      </p:sp>
      <p:sp>
        <p:nvSpPr>
          <p:cNvPr id="857" name="Google Shape;857;g39d64c9750d_0_924"/>
          <p:cNvSpPr/>
          <p:nvPr/>
        </p:nvSpPr>
        <p:spPr>
          <a:xfrm>
            <a:off x="666790" y="34329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Keeping resilience aligned with living conditions</a:t>
            </a:r>
            <a:endParaRPr i="0" sz="1750" u="none" cap="none" strike="noStrike"/>
          </a:p>
        </p:txBody>
      </p:sp>
      <p:sp>
        <p:nvSpPr>
          <p:cNvPr id="858" name="Google Shape;858;g39d64c9750d_0_924"/>
          <p:cNvSpPr/>
          <p:nvPr/>
        </p:nvSpPr>
        <p:spPr>
          <a:xfrm>
            <a:off x="666790" y="399992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Understanding outdated plans in changing conditions</a:t>
            </a:r>
            <a:endParaRPr i="0" sz="1750" u="none" cap="none" strike="noStrike"/>
          </a:p>
        </p:txBody>
      </p:sp>
      <p:sp>
        <p:nvSpPr>
          <p:cNvPr id="859" name="Google Shape;859;g39d64c9750d_0_924"/>
          <p:cNvSpPr/>
          <p:nvPr/>
        </p:nvSpPr>
        <p:spPr>
          <a:xfrm>
            <a:off x="666790" y="444212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Developing adaptive planning mindsets for resilience</a:t>
            </a:r>
            <a:endParaRPr i="0" sz="1750" u="none" cap="none" strike="noStrike"/>
          </a:p>
        </p:txBody>
      </p:sp>
      <p:sp>
        <p:nvSpPr>
          <p:cNvPr id="860" name="Google Shape;860;g39d64c9750d_0_924"/>
          <p:cNvSpPr/>
          <p:nvPr/>
        </p:nvSpPr>
        <p:spPr>
          <a:xfrm>
            <a:off x="666790" y="488431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Transitioning to living guidance systems</a:t>
            </a:r>
            <a:endParaRPr i="0" sz="1750" u="none" cap="none" strike="noStrike"/>
          </a:p>
        </p:txBody>
      </p:sp>
      <p:sp>
        <p:nvSpPr>
          <p:cNvPr id="861" name="Google Shape;861;g39d64c9750d_0_924"/>
          <p:cNvSpPr/>
          <p:nvPr/>
        </p:nvSpPr>
        <p:spPr>
          <a:xfrm>
            <a:off x="666790" y="53265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Maintaining effectiveness during uncertainty</a:t>
            </a:r>
            <a:endParaRPr i="0" sz="1750" u="none" cap="none" strike="noStrike"/>
          </a:p>
        </p:txBody>
      </p:sp>
      <p:pic>
        <p:nvPicPr>
          <p:cNvPr descr="preencoded.png" id="862" name="Google Shape;862;g39d64c9750d_0_9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818" y="2758635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9d64c9750d_0_937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869" name="Google Shape;869;g39d64c9750d_0_937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Why plans become outdated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Signals that trigger evolution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Adaptive planning mindset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From static to living documents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Resilience in motion</a:t>
            </a:r>
            <a:endParaRPr b="0" sz="2400"/>
          </a:p>
        </p:txBody>
      </p:sp>
      <p:sp>
        <p:nvSpPr>
          <p:cNvPr id="870" name="Google Shape;870;g39d64c9750d_0_93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71" name="Google Shape;871;g39d64c9750d_0_93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2" name="Google Shape;872;g39d64c9750d_0_937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See adaptation as a resilience function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Learn how change affects relevance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Shift from maintenance to evolution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Treat plans as living guidance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Build confidence during uncertainty</a:t>
            </a:r>
            <a:endParaRPr b="0" sz="2400"/>
          </a:p>
        </p:txBody>
      </p:sp>
      <p:sp>
        <p:nvSpPr>
          <p:cNvPr id="873" name="Google Shape;873;g39d64c9750d_0_937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9d64c9750d_0_94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80" name="Google Shape;880;g39d64c9750d_0_94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1" name="Google Shape;881;g39d64c9750d_0_947"/>
          <p:cNvSpPr/>
          <p:nvPr/>
        </p:nvSpPr>
        <p:spPr>
          <a:xfrm>
            <a:off x="374690" y="1045250"/>
            <a:ext cx="6045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Plans Must Evolve</a:t>
            </a:r>
            <a:endParaRPr i="0" sz="4450" u="none" cap="none" strike="noStrike"/>
          </a:p>
        </p:txBody>
      </p:sp>
      <p:sp>
        <p:nvSpPr>
          <p:cNvPr id="882" name="Google Shape;882;g39d64c9750d_0_947"/>
          <p:cNvSpPr/>
          <p:nvPr/>
        </p:nvSpPr>
        <p:spPr>
          <a:xfrm>
            <a:off x="374690" y="1980843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Conditions change faster than static documents: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 Businesses must constantly evolve to adapt to technology, competitors, and economic shifts.</a:t>
            </a:r>
            <a:endParaRPr i="0" sz="1750" u="none" cap="none" strike="noStrike"/>
          </a:p>
        </p:txBody>
      </p:sp>
      <p:sp>
        <p:nvSpPr>
          <p:cNvPr id="883" name="Google Shape;883;g39d64c9750d_0_947"/>
          <p:cNvSpPr/>
          <p:nvPr/>
        </p:nvSpPr>
        <p:spPr>
          <a:xfrm>
            <a:off x="374690" y="2785943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Fixed plans collapse when assumptions expire: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 Many change initiatives fail without proper planning for adaptation.</a:t>
            </a:r>
            <a:endParaRPr i="0" sz="1750" u="none" cap="none" strike="noStrike"/>
          </a:p>
        </p:txBody>
      </p:sp>
      <p:sp>
        <p:nvSpPr>
          <p:cNvPr id="884" name="Google Shape;884;g39d64c9750d_0_947"/>
          <p:cNvSpPr/>
          <p:nvPr/>
        </p:nvSpPr>
        <p:spPr>
          <a:xfrm>
            <a:off x="374690" y="3591044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Relevance matters more than completeness: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 Living plans adapting to current realities are more effective than outdated documentation.</a:t>
            </a:r>
            <a:endParaRPr i="0" sz="1750" u="none" cap="none" strike="noStrike"/>
          </a:p>
        </p:txBody>
      </p:sp>
      <p:sp>
        <p:nvSpPr>
          <p:cNvPr id="885" name="Google Shape;885;g39d64c9750d_0_947"/>
          <p:cNvSpPr/>
          <p:nvPr/>
        </p:nvSpPr>
        <p:spPr>
          <a:xfrm>
            <a:off x="374690" y="4396145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Adaptation keeps capability real under stress: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 Effective change management builds adaptability and resilience to disruption.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d64c9750d_0_5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24" name="Google Shape;224;g39d64c9750d_0_5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g39d64c9750d_0_54"/>
          <p:cNvSpPr/>
          <p:nvPr/>
        </p:nvSpPr>
        <p:spPr>
          <a:xfrm>
            <a:off x="349290" y="733227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3600" u="none" cap="none" strike="noStrike">
                <a:solidFill>
                  <a:srgbClr val="D1282E"/>
                </a:solidFill>
              </a:rPr>
              <a:t>Cultural Foundation: Belief and Mindset Layer</a:t>
            </a:r>
            <a:endParaRPr i="0" sz="3600" u="none" cap="none" strike="noStrike"/>
          </a:p>
        </p:txBody>
      </p:sp>
      <p:sp>
        <p:nvSpPr>
          <p:cNvPr id="226" name="Google Shape;226;g39d64c9750d_0_54"/>
          <p:cNvSpPr/>
          <p:nvPr/>
        </p:nvSpPr>
        <p:spPr>
          <a:xfrm>
            <a:off x="349290" y="23775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Resilience begins as shared belief, not rigid process documentation.</a:t>
            </a:r>
            <a:endParaRPr i="0" sz="1750" u="none" cap="none" strike="noStrike"/>
          </a:p>
        </p:txBody>
      </p:sp>
      <p:sp>
        <p:nvSpPr>
          <p:cNvPr id="227" name="Google Shape;227;g39d64c9750d_0_54"/>
          <p:cNvSpPr/>
          <p:nvPr/>
        </p:nvSpPr>
        <p:spPr>
          <a:xfrm>
            <a:off x="349290" y="28197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support what they feel deeply connected to.</a:t>
            </a:r>
            <a:endParaRPr i="0" sz="1750" u="none" cap="none" strike="noStrike"/>
          </a:p>
        </p:txBody>
      </p:sp>
      <p:sp>
        <p:nvSpPr>
          <p:cNvPr id="228" name="Google Shape;228;g39d64c9750d_0_54"/>
          <p:cNvSpPr/>
          <p:nvPr/>
        </p:nvSpPr>
        <p:spPr>
          <a:xfrm>
            <a:off x="349290" y="32619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Meaning anchors behavior more than explicit instruction.</a:t>
            </a:r>
            <a:endParaRPr i="0" sz="1750" u="none" cap="none" strike="noStrike"/>
          </a:p>
        </p:txBody>
      </p:sp>
      <p:sp>
        <p:nvSpPr>
          <p:cNvPr id="229" name="Google Shape;229;g39d64c9750d_0_54"/>
          <p:cNvSpPr/>
          <p:nvPr/>
        </p:nvSpPr>
        <p:spPr>
          <a:xfrm>
            <a:off x="349290" y="37041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Mindset forms before strict discipline shows up.</a:t>
            </a:r>
            <a:endParaRPr i="0" sz="1750" u="none" cap="none" strike="noStrike"/>
          </a:p>
        </p:txBody>
      </p:sp>
      <p:sp>
        <p:nvSpPr>
          <p:cNvPr id="230" name="Google Shape;230;g39d64c9750d_0_54"/>
          <p:cNvSpPr/>
          <p:nvPr/>
        </p:nvSpPr>
        <p:spPr>
          <a:xfrm>
            <a:off x="349290" y="41463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Shared values inherently drive collective purpose.</a:t>
            </a:r>
            <a:endParaRPr i="0" sz="1750" u="none" cap="none" strike="noStrike"/>
          </a:p>
        </p:txBody>
      </p:sp>
      <p:sp>
        <p:nvSpPr>
          <p:cNvPr id="231" name="Google Shape;231;g39d64c9750d_0_54"/>
          <p:cNvSpPr/>
          <p:nvPr/>
        </p:nvSpPr>
        <p:spPr>
          <a:xfrm>
            <a:off x="349290" y="458858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fundamentally empowers autonomous decision-making.</a:t>
            </a:r>
            <a:endParaRPr i="0" sz="1750" u="none" cap="none" strike="noStrike"/>
          </a:p>
        </p:txBody>
      </p:sp>
      <p:pic>
        <p:nvPicPr>
          <p:cNvPr descr="preencoded.png" id="232" name="Google Shape;232;g39d64c9750d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3118" y="2967463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9d64c9750d_0_95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92" name="Google Shape;892;g39d64c9750d_0_95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893" name="Google Shape;893;g39d64c9750d_0_9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97" y="2511978"/>
            <a:ext cx="2035976" cy="2035976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g39d64c9750d_0_958"/>
          <p:cNvSpPr/>
          <p:nvPr/>
        </p:nvSpPr>
        <p:spPr>
          <a:xfrm>
            <a:off x="704906" y="1277979"/>
            <a:ext cx="7880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When Plans Become Outdated</a:t>
            </a:r>
            <a:endParaRPr i="0" sz="4450" u="none" cap="none" strike="noStrike"/>
          </a:p>
        </p:txBody>
      </p:sp>
      <p:sp>
        <p:nvSpPr>
          <p:cNvPr id="895" name="Google Shape;895;g39d64c9750d_0_958"/>
          <p:cNvSpPr/>
          <p:nvPr/>
        </p:nvSpPr>
        <p:spPr>
          <a:xfrm>
            <a:off x="3028180" y="2388200"/>
            <a:ext cx="8853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7"/>
              <a:buFont typeface="Inter"/>
              <a:buNone/>
            </a:pPr>
            <a:r>
              <a:rPr b="1" i="0" lang="en-US" sz="1606" u="none" cap="none" strike="noStrike">
                <a:solidFill>
                  <a:srgbClr val="002060"/>
                </a:solidFill>
              </a:rPr>
              <a:t>Assumptions drift:</a:t>
            </a:r>
            <a:r>
              <a:rPr i="0" lang="en-US" sz="1606" u="none" cap="none" strike="noStrike">
                <a:solidFill>
                  <a:srgbClr val="002060"/>
                </a:solidFill>
              </a:rPr>
              <a:t> Underlying conditions change, invalidating planning assumptions.</a:t>
            </a:r>
            <a:endParaRPr i="0" sz="1606" u="none" cap="none" strike="noStrike"/>
          </a:p>
        </p:txBody>
      </p:sp>
      <p:sp>
        <p:nvSpPr>
          <p:cNvPr id="896" name="Google Shape;896;g39d64c9750d_0_958"/>
          <p:cNvSpPr/>
          <p:nvPr/>
        </p:nvSpPr>
        <p:spPr>
          <a:xfrm>
            <a:off x="3028180" y="2794161"/>
            <a:ext cx="8853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7"/>
              <a:buFont typeface="Inter"/>
              <a:buNone/>
            </a:pPr>
            <a:r>
              <a:rPr b="1" i="0" lang="en-US" sz="1606" u="none" cap="none" strike="noStrike">
                <a:solidFill>
                  <a:srgbClr val="002060"/>
                </a:solidFill>
              </a:rPr>
              <a:t>Intensity changes:</a:t>
            </a:r>
            <a:r>
              <a:rPr i="0" lang="en-US" sz="1606" u="none" cap="none" strike="noStrike">
                <a:solidFill>
                  <a:srgbClr val="002060"/>
                </a:solidFill>
              </a:rPr>
              <a:t> Market pressures outpace plan revision cycles.</a:t>
            </a:r>
            <a:endParaRPr i="0" sz="1606" u="none" cap="none" strike="noStrike"/>
          </a:p>
        </p:txBody>
      </p:sp>
      <p:sp>
        <p:nvSpPr>
          <p:cNvPr id="897" name="Google Shape;897;g39d64c9750d_0_958"/>
          <p:cNvSpPr/>
          <p:nvPr/>
        </p:nvSpPr>
        <p:spPr>
          <a:xfrm>
            <a:off x="3028180" y="3200122"/>
            <a:ext cx="8853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7"/>
              <a:buFont typeface="Inter"/>
              <a:buNone/>
            </a:pPr>
            <a:r>
              <a:rPr b="1" i="0" lang="en-US" sz="1606" u="none" cap="none" strike="noStrike">
                <a:solidFill>
                  <a:srgbClr val="002060"/>
                </a:solidFill>
              </a:rPr>
              <a:t>Scale shifts:</a:t>
            </a:r>
            <a:r>
              <a:rPr i="0" lang="en-US" sz="1606" u="none" cap="none" strike="noStrike">
                <a:solidFill>
                  <a:srgbClr val="002060"/>
                </a:solidFill>
              </a:rPr>
              <a:t> Growth or restructuring makes old planning logic unreliable.</a:t>
            </a:r>
            <a:endParaRPr i="0" sz="1606" u="none" cap="none" strike="noStrike"/>
          </a:p>
        </p:txBody>
      </p:sp>
      <p:sp>
        <p:nvSpPr>
          <p:cNvPr id="898" name="Google Shape;898;g39d64c9750d_0_958"/>
          <p:cNvSpPr/>
          <p:nvPr/>
        </p:nvSpPr>
        <p:spPr>
          <a:xfrm>
            <a:off x="3028180" y="3606084"/>
            <a:ext cx="8853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7"/>
              <a:buFont typeface="Inter"/>
              <a:buNone/>
            </a:pPr>
            <a:r>
              <a:rPr b="1" i="0" lang="en-US" sz="1606" u="none" cap="none" strike="noStrike">
                <a:solidFill>
                  <a:srgbClr val="002060"/>
                </a:solidFill>
              </a:rPr>
              <a:t>Static guidance:</a:t>
            </a:r>
            <a:r>
              <a:rPr i="0" lang="en-US" sz="1606" u="none" cap="none" strike="noStrike">
                <a:solidFill>
                  <a:srgbClr val="002060"/>
                </a:solidFill>
              </a:rPr>
              <a:t> Teams create workarounds when plans don't reflect reality.</a:t>
            </a:r>
            <a:endParaRPr i="0" sz="1606" u="none" cap="none" strike="noStrike"/>
          </a:p>
        </p:txBody>
      </p:sp>
      <p:sp>
        <p:nvSpPr>
          <p:cNvPr id="899" name="Google Shape;899;g39d64c9750d_0_958"/>
          <p:cNvSpPr/>
          <p:nvPr/>
        </p:nvSpPr>
        <p:spPr>
          <a:xfrm>
            <a:off x="3028175" y="4012051"/>
            <a:ext cx="88533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7"/>
              <a:buFont typeface="Inter"/>
              <a:buNone/>
            </a:pPr>
            <a:r>
              <a:rPr b="1" i="0" lang="en-US" sz="1606" u="none" cap="none" strike="noStrike">
                <a:solidFill>
                  <a:srgbClr val="002060"/>
                </a:solidFill>
              </a:rPr>
              <a:t>New information emerges:</a:t>
            </a:r>
            <a:r>
              <a:rPr i="0" lang="en-US" sz="1606" u="none" cap="none" strike="noStrike">
                <a:solidFill>
                  <a:srgbClr val="002060"/>
                </a:solidFill>
              </a:rPr>
              <a:t> Unexpected data render previous strategies obsolete.</a:t>
            </a:r>
            <a:endParaRPr i="0" sz="1606" u="none" cap="none" strike="noStrike"/>
          </a:p>
        </p:txBody>
      </p:sp>
      <p:sp>
        <p:nvSpPr>
          <p:cNvPr id="900" name="Google Shape;900;g39d64c9750d_0_958"/>
          <p:cNvSpPr/>
          <p:nvPr/>
        </p:nvSpPr>
        <p:spPr>
          <a:xfrm>
            <a:off x="3028180" y="4353836"/>
            <a:ext cx="88533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7"/>
              <a:buFont typeface="Inter"/>
              <a:buNone/>
            </a:pPr>
            <a:r>
              <a:rPr b="1" i="0" lang="en-US" sz="1606" u="none" cap="none" strike="noStrike">
                <a:solidFill>
                  <a:srgbClr val="002060"/>
                </a:solidFill>
              </a:rPr>
              <a:t>Priorities shift:</a:t>
            </a:r>
            <a:r>
              <a:rPr i="0" lang="en-US" sz="1606" u="none" cap="none" strike="noStrike">
                <a:solidFill>
                  <a:srgbClr val="002060"/>
                </a:solidFill>
              </a:rPr>
              <a:t> Business objectives or stakeholder needs evolve</a:t>
            </a:r>
            <a:r>
              <a:rPr lang="en-US" sz="1606">
                <a:solidFill>
                  <a:srgbClr val="002060"/>
                </a:solidFill>
              </a:rPr>
              <a:t>, changing goals</a:t>
            </a:r>
            <a:r>
              <a:rPr i="0" lang="en-US" sz="1606" u="none" cap="none" strike="noStrike">
                <a:solidFill>
                  <a:srgbClr val="002060"/>
                </a:solidFill>
              </a:rPr>
              <a:t>.</a:t>
            </a:r>
            <a:endParaRPr i="0" sz="1606" u="none" cap="none" strike="noStrik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9d64c9750d_0_97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07" name="Google Shape;907;g39d64c9750d_0_97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8" name="Google Shape;908;g39d64c9750d_0_972"/>
          <p:cNvSpPr/>
          <p:nvPr/>
        </p:nvSpPr>
        <p:spPr>
          <a:xfrm>
            <a:off x="349302" y="1125500"/>
            <a:ext cx="10526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#1 – Awareness of Change</a:t>
            </a:r>
            <a:endParaRPr i="0" sz="4450" u="none" cap="none" strike="noStrike"/>
          </a:p>
        </p:txBody>
      </p:sp>
      <p:sp>
        <p:nvSpPr>
          <p:cNvPr id="909" name="Google Shape;909;g39d64c9750d_0_972"/>
          <p:cNvSpPr/>
          <p:nvPr/>
        </p:nvSpPr>
        <p:spPr>
          <a:xfrm>
            <a:off x="349290" y="23785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Evolution begins with awareness, not revision.</a:t>
            </a:r>
            <a:endParaRPr i="0" sz="1750" u="none" cap="none" strike="noStrike"/>
          </a:p>
        </p:txBody>
      </p:sp>
      <p:sp>
        <p:nvSpPr>
          <p:cNvPr id="910" name="Google Shape;910;g39d64c9750d_0_972"/>
          <p:cNvSpPr/>
          <p:nvPr/>
        </p:nvSpPr>
        <p:spPr>
          <a:xfrm>
            <a:off x="349290" y="28207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must notice drift before correction.</a:t>
            </a:r>
            <a:endParaRPr i="0" sz="1750" u="none" cap="none" strike="noStrike"/>
          </a:p>
        </p:txBody>
      </p:sp>
      <p:sp>
        <p:nvSpPr>
          <p:cNvPr id="911" name="Google Shape;911;g39d64c9750d_0_972"/>
          <p:cNvSpPr/>
          <p:nvPr/>
        </p:nvSpPr>
        <p:spPr>
          <a:xfrm>
            <a:off x="349290" y="32629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Outdated plans appear stable until stressed.</a:t>
            </a:r>
            <a:endParaRPr i="0" sz="1750" u="none" cap="none" strike="noStrike"/>
          </a:p>
        </p:txBody>
      </p:sp>
      <p:sp>
        <p:nvSpPr>
          <p:cNvPr id="912" name="Google Shape;912;g39d64c9750d_0_972"/>
          <p:cNvSpPr/>
          <p:nvPr/>
        </p:nvSpPr>
        <p:spPr>
          <a:xfrm>
            <a:off x="349290" y="37051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Context shifts before documentation does.</a:t>
            </a:r>
            <a:endParaRPr i="0" sz="1750" u="none" cap="none" strike="noStrike"/>
          </a:p>
        </p:txBody>
      </p:sp>
      <p:sp>
        <p:nvSpPr>
          <p:cNvPr id="913" name="Google Shape;913;g39d64c9750d_0_972"/>
          <p:cNvSpPr/>
          <p:nvPr/>
        </p:nvSpPr>
        <p:spPr>
          <a:xfrm>
            <a:off x="349290" y="41473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Awareness protects relevance early.</a:t>
            </a:r>
            <a:endParaRPr i="0" sz="1750" u="none" cap="none" strike="noStrike"/>
          </a:p>
        </p:txBody>
      </p:sp>
      <p:sp>
        <p:nvSpPr>
          <p:cNvPr id="914" name="Google Shape;914;g39d64c9750d_0_972"/>
          <p:cNvSpPr/>
          <p:nvPr/>
        </p:nvSpPr>
        <p:spPr>
          <a:xfrm>
            <a:off x="6774021" y="23785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Monitoring prevents invisible erosion.</a:t>
            </a:r>
            <a:endParaRPr i="0" sz="1750" u="none" cap="none" strike="noStrike"/>
          </a:p>
        </p:txBody>
      </p:sp>
      <p:sp>
        <p:nvSpPr>
          <p:cNvPr id="915" name="Google Shape;915;g39d64c9750d_0_972"/>
          <p:cNvSpPr/>
          <p:nvPr/>
        </p:nvSpPr>
        <p:spPr>
          <a:xfrm>
            <a:off x="6774021" y="28207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Renewal protects continuity confidence.</a:t>
            </a:r>
            <a:endParaRPr i="0" sz="1750" u="none" cap="none" strike="noStrike"/>
          </a:p>
        </p:txBody>
      </p:sp>
      <p:sp>
        <p:nvSpPr>
          <p:cNvPr id="916" name="Google Shape;916;g39d64c9750d_0_972"/>
          <p:cNvSpPr/>
          <p:nvPr/>
        </p:nvSpPr>
        <p:spPr>
          <a:xfrm>
            <a:off x="6774021" y="32629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Change recognition precedes adaptation.</a:t>
            </a:r>
            <a:endParaRPr i="0" sz="1750" u="none" cap="none" strike="noStrike"/>
          </a:p>
        </p:txBody>
      </p:sp>
      <p:sp>
        <p:nvSpPr>
          <p:cNvPr id="917" name="Google Shape;917;g39d64c9750d_0_972"/>
          <p:cNvSpPr/>
          <p:nvPr/>
        </p:nvSpPr>
        <p:spPr>
          <a:xfrm>
            <a:off x="6774021" y="37051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Drift is a signal, not a surprise.</a:t>
            </a:r>
            <a:endParaRPr i="0" sz="1750" u="none" cap="none" strike="noStrike"/>
          </a:p>
        </p:txBody>
      </p:sp>
      <p:sp>
        <p:nvSpPr>
          <p:cNvPr id="918" name="Google Shape;918;g39d64c9750d_0_972"/>
          <p:cNvSpPr/>
          <p:nvPr/>
        </p:nvSpPr>
        <p:spPr>
          <a:xfrm>
            <a:off x="6774021" y="41473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Awareness anchors forward movement.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9d64c9750d_0_98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25" name="Google Shape;925;g39d64c9750d_0_98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926" name="Google Shape;926;g39d64c9750d_0_9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90" y="238720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g39d64c9750d_0_989"/>
          <p:cNvSpPr/>
          <p:nvPr/>
        </p:nvSpPr>
        <p:spPr>
          <a:xfrm>
            <a:off x="743006" y="1279366"/>
            <a:ext cx="8902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Adapting Intent to Updated Reality</a:t>
            </a:r>
            <a:endParaRPr i="0" sz="4450" u="none" cap="none" strike="noStrike"/>
          </a:p>
        </p:txBody>
      </p:sp>
      <p:sp>
        <p:nvSpPr>
          <p:cNvPr id="928" name="Google Shape;928;g39d64c9750d_0_989"/>
          <p:cNvSpPr/>
          <p:nvPr/>
        </p:nvSpPr>
        <p:spPr>
          <a:xfrm>
            <a:off x="3946406" y="296520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Plans evolve when purpose stays stable but methods shift.</a:t>
            </a:r>
            <a:endParaRPr i="0" sz="1750" u="none" cap="none" strike="noStrike"/>
          </a:p>
        </p:txBody>
      </p:sp>
      <p:sp>
        <p:nvSpPr>
          <p:cNvPr id="929" name="Google Shape;929;g39d64c9750d_0_989"/>
          <p:cNvSpPr/>
          <p:nvPr/>
        </p:nvSpPr>
        <p:spPr>
          <a:xfrm>
            <a:off x="3946406" y="340740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Adaptation preserves intent; mechanics update.</a:t>
            </a:r>
            <a:endParaRPr i="0" sz="1750" u="none" cap="none" strike="noStrike"/>
          </a:p>
        </p:txBody>
      </p:sp>
      <p:sp>
        <p:nvSpPr>
          <p:cNvPr id="930" name="Google Shape;930;g39d64c9750d_0_989"/>
          <p:cNvSpPr/>
          <p:nvPr/>
        </p:nvSpPr>
        <p:spPr>
          <a:xfrm>
            <a:off x="3946406" y="384960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Relevance measures maturity, not original design.</a:t>
            </a:r>
            <a:endParaRPr i="0" sz="1750" u="none" cap="none" strike="noStrike"/>
          </a:p>
        </p:txBody>
      </p:sp>
      <p:sp>
        <p:nvSpPr>
          <p:cNvPr id="931" name="Google Shape;931;g39d64c9750d_0_989"/>
          <p:cNvSpPr/>
          <p:nvPr/>
        </p:nvSpPr>
        <p:spPr>
          <a:xfrm>
            <a:off x="3946406" y="429180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Renewal maintains legitimacy through effective change management.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9d64c9750d_0_100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38" name="Google Shape;938;g39d64c9750d_0_100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9" name="Google Shape;939;g39d64c9750d_0_1001"/>
          <p:cNvSpPr/>
          <p:nvPr/>
        </p:nvSpPr>
        <p:spPr>
          <a:xfrm>
            <a:off x="336590" y="989290"/>
            <a:ext cx="8578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#2 – Adaptation Reflection</a:t>
            </a:r>
            <a:endParaRPr i="0" sz="4450" u="none" cap="none" strike="noStrike"/>
          </a:p>
        </p:txBody>
      </p:sp>
      <p:sp>
        <p:nvSpPr>
          <p:cNvPr id="940" name="Google Shape;940;g39d64c9750d_0_1001"/>
          <p:cNvSpPr/>
          <p:nvPr/>
        </p:nvSpPr>
        <p:spPr>
          <a:xfrm>
            <a:off x="336600" y="2242283"/>
            <a:ext cx="62448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Adaptation sustains trust in guidance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Plans must reflect current truth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Intent must outlast mechanism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Alignment requires lived relevance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Renewal keeps direction credible</a:t>
            </a:r>
            <a:endParaRPr sz="1750">
              <a:solidFill>
                <a:srgbClr val="002060"/>
              </a:solidFill>
            </a:endParaRPr>
          </a:p>
        </p:txBody>
      </p:sp>
      <p:sp>
        <p:nvSpPr>
          <p:cNvPr id="941" name="Google Shape;941;g39d64c9750d_0_1001"/>
          <p:cNvSpPr/>
          <p:nvPr/>
        </p:nvSpPr>
        <p:spPr>
          <a:xfrm>
            <a:off x="6380325" y="2242277"/>
            <a:ext cx="6244800" cy="3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Adaptation signals organizational health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Flexibility protects readiness window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Drift becomes failure when ignored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Renewal is governance in motion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Change is maintenance of accuracy</a:t>
            </a:r>
            <a:endParaRPr sz="175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9d64c9750d_0_101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48" name="Google Shape;948;g39d64c9750d_0_101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949" name="Google Shape;949;g39d64c9750d_0_10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798" y="2050525"/>
            <a:ext cx="2324450" cy="23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39d64c9750d_0_1010"/>
          <p:cNvSpPr/>
          <p:nvPr/>
        </p:nvSpPr>
        <p:spPr>
          <a:xfrm>
            <a:off x="311350" y="1071400"/>
            <a:ext cx="11575800" cy="1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83"/>
              <a:buFont typeface="Nunito Sans"/>
              <a:buNone/>
            </a:pPr>
            <a:r>
              <a:rPr i="0" lang="en-US" sz="3982" u="none" cap="none" strike="noStrike">
                <a:solidFill>
                  <a:srgbClr val="D1282E"/>
                </a:solidFill>
              </a:rPr>
              <a:t>Updating Behavior, Not Just Documents</a:t>
            </a:r>
            <a:endParaRPr i="0" sz="3982" u="none" cap="none" strike="noStrike"/>
          </a:p>
        </p:txBody>
      </p:sp>
      <p:sp>
        <p:nvSpPr>
          <p:cNvPr id="951" name="Google Shape;951;g39d64c9750d_0_1010"/>
          <p:cNvSpPr/>
          <p:nvPr/>
        </p:nvSpPr>
        <p:spPr>
          <a:xfrm>
            <a:off x="3256451" y="2250936"/>
            <a:ext cx="86307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6"/>
              <a:buFont typeface="Inter"/>
              <a:buNone/>
            </a:pPr>
            <a:r>
              <a:rPr b="1" i="0" lang="en-US" sz="1566" u="none" cap="none" strike="noStrike">
                <a:solidFill>
                  <a:srgbClr val="002060"/>
                </a:solidFill>
              </a:rPr>
              <a:t>Real change appears in conduct before documentation:</a:t>
            </a:r>
            <a:r>
              <a:rPr i="0" lang="en-US" sz="1566" u="none" cap="none" strike="noStrike">
                <a:solidFill>
                  <a:srgbClr val="002060"/>
                </a:solidFill>
              </a:rPr>
              <a:t> Employees learn new features/procedures through training.</a:t>
            </a:r>
            <a:endParaRPr i="0" sz="1566" u="none" cap="none" strike="noStrike"/>
          </a:p>
        </p:txBody>
      </p:sp>
      <p:sp>
        <p:nvSpPr>
          <p:cNvPr id="952" name="Google Shape;952;g39d64c9750d_0_1010"/>
          <p:cNvSpPr/>
          <p:nvPr/>
        </p:nvSpPr>
        <p:spPr>
          <a:xfrm>
            <a:off x="3256451" y="2971457"/>
            <a:ext cx="86307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6"/>
              <a:buFont typeface="Inter"/>
              <a:buNone/>
            </a:pPr>
            <a:r>
              <a:rPr b="1" i="0" lang="en-US" sz="1566" u="none" cap="none" strike="noStrike">
                <a:solidFill>
                  <a:srgbClr val="002060"/>
                </a:solidFill>
              </a:rPr>
              <a:t>Behavior must update faster than written plans:</a:t>
            </a:r>
            <a:r>
              <a:rPr i="0" lang="en-US" sz="1566" u="none" cap="none" strike="noStrike">
                <a:solidFill>
                  <a:srgbClr val="002060"/>
                </a:solidFill>
              </a:rPr>
              <a:t> Operational adjustments precede formal documentation.</a:t>
            </a:r>
            <a:endParaRPr i="0" sz="1566" u="none" cap="none" strike="noStrike"/>
          </a:p>
        </p:txBody>
      </p:sp>
      <p:sp>
        <p:nvSpPr>
          <p:cNvPr id="953" name="Google Shape;953;g39d64c9750d_0_1010"/>
          <p:cNvSpPr/>
          <p:nvPr/>
        </p:nvSpPr>
        <p:spPr>
          <a:xfrm>
            <a:off x="3256451" y="3691978"/>
            <a:ext cx="86307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6"/>
              <a:buFont typeface="Inter"/>
              <a:buNone/>
            </a:pPr>
            <a:r>
              <a:rPr b="1" i="0" lang="en-US" sz="1566" u="none" cap="none" strike="noStrike">
                <a:solidFill>
                  <a:srgbClr val="002060"/>
                </a:solidFill>
              </a:rPr>
              <a:t>Execution becomes the proof of relevance:</a:t>
            </a:r>
            <a:r>
              <a:rPr i="0" lang="en-US" sz="1566" u="none" cap="none" strike="noStrike">
                <a:solidFill>
                  <a:srgbClr val="002060"/>
                </a:solidFill>
              </a:rPr>
              <a:t> Actual work reveals plan relevance and usefulness.</a:t>
            </a:r>
            <a:endParaRPr i="0" sz="1566" u="none" cap="none" strike="noStrike"/>
          </a:p>
        </p:txBody>
      </p:sp>
      <p:sp>
        <p:nvSpPr>
          <p:cNvPr id="954" name="Google Shape;954;g39d64c9750d_0_1010"/>
          <p:cNvSpPr/>
          <p:nvPr/>
        </p:nvSpPr>
        <p:spPr>
          <a:xfrm>
            <a:off x="3256451" y="4412500"/>
            <a:ext cx="86307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6"/>
              <a:buFont typeface="Inter"/>
              <a:buNone/>
            </a:pPr>
            <a:r>
              <a:rPr b="1" i="0" lang="en-US" sz="1566" u="none" cap="none" strike="noStrike">
                <a:solidFill>
                  <a:srgbClr val="002060"/>
                </a:solidFill>
              </a:rPr>
              <a:t>Practice validates resilience alignment:</a:t>
            </a:r>
            <a:r>
              <a:rPr i="0" lang="en-US" sz="1566" u="none" cap="none" strike="noStrike">
                <a:solidFill>
                  <a:srgbClr val="002060"/>
                </a:solidFill>
              </a:rPr>
              <a:t> Behavioral changes demonstrate true support for organizational resilience goals.</a:t>
            </a:r>
            <a:endParaRPr i="0" sz="1566" u="none" cap="none" strike="noStrik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9d64c9750d_0_102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61" name="Google Shape;961;g39d64c9750d_0_102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2" name="Google Shape;962;g39d64c9750d_0_1022"/>
          <p:cNvSpPr/>
          <p:nvPr/>
        </p:nvSpPr>
        <p:spPr>
          <a:xfrm>
            <a:off x="400090" y="1373942"/>
            <a:ext cx="849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#3 – Execution Adaptation</a:t>
            </a:r>
            <a:endParaRPr i="0" sz="4450" u="none" cap="none" strike="noStrike"/>
          </a:p>
        </p:txBody>
      </p:sp>
      <p:sp>
        <p:nvSpPr>
          <p:cNvPr id="963" name="Google Shape;963;g39d64c9750d_0_1022"/>
          <p:cNvSpPr/>
          <p:nvPr/>
        </p:nvSpPr>
        <p:spPr>
          <a:xfrm>
            <a:off x="400090" y="2626955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Behavior reveals whether change took root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Adoption precedes endorsement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Execution reflects belief, not direction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Renewal becomes visible through action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Adaptation shows up in tempo</a:t>
            </a:r>
            <a:endParaRPr sz="1750">
              <a:solidFill>
                <a:srgbClr val="002060"/>
              </a:solidFill>
            </a:endParaRPr>
          </a:p>
        </p:txBody>
      </p:sp>
      <p:sp>
        <p:nvSpPr>
          <p:cNvPr id="964" name="Google Shape;964;g39d64c9750d_0_1022"/>
          <p:cNvSpPr/>
          <p:nvPr/>
        </p:nvSpPr>
        <p:spPr>
          <a:xfrm>
            <a:off x="6786721" y="2626955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Policy follows what already works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Culture carries change forward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Practice exposes outdated posture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Use validates improvement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Maturity is lived, not claimed</a:t>
            </a:r>
            <a:endParaRPr sz="175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9d64c9750d_0_103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71" name="Google Shape;971;g39d64c9750d_0_103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972" name="Google Shape;972;g39d64c9750d_0_10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2653" y="4240552"/>
            <a:ext cx="2083425" cy="20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39d64c9750d_0_1031"/>
          <p:cNvSpPr/>
          <p:nvPr/>
        </p:nvSpPr>
        <p:spPr>
          <a:xfrm>
            <a:off x="606306" y="969050"/>
            <a:ext cx="9431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How Resilience Stays Alive in Motion</a:t>
            </a:r>
            <a:endParaRPr i="0" sz="4450" u="none" cap="none" strike="noStrike"/>
          </a:p>
        </p:txBody>
      </p:sp>
      <p:sp>
        <p:nvSpPr>
          <p:cNvPr id="974" name="Google Shape;974;g39d64c9750d_0_1031"/>
          <p:cNvSpPr/>
          <p:nvPr/>
        </p:nvSpPr>
        <p:spPr>
          <a:xfrm>
            <a:off x="606306" y="1904643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Resilience evolves: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 Change management enables organizations to adapt quickly without sacrificing performance or user experience.</a:t>
            </a:r>
            <a:endParaRPr i="0" sz="1750" u="none" cap="none" strike="noStrike"/>
          </a:p>
        </p:txBody>
      </p:sp>
      <p:sp>
        <p:nvSpPr>
          <p:cNvPr id="975" name="Google Shape;975;g39d64c9750d_0_1031"/>
          <p:cNvSpPr/>
          <p:nvPr/>
        </p:nvSpPr>
        <p:spPr>
          <a:xfrm>
            <a:off x="606306" y="2709743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Renewal maintains trust: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 Continuous adaptation keeps organizational direction reliable during turbulent periods.</a:t>
            </a:r>
            <a:endParaRPr i="0" sz="1750" u="none" cap="none" strike="noStrike"/>
          </a:p>
        </p:txBody>
      </p:sp>
      <p:sp>
        <p:nvSpPr>
          <p:cNvPr id="976" name="Google Shape;976;g39d64c9750d_0_1031"/>
          <p:cNvSpPr/>
          <p:nvPr/>
        </p:nvSpPr>
        <p:spPr>
          <a:xfrm>
            <a:off x="606306" y="3514844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Flexibility ensures continuity: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 Effective change management reduces disruptions and maintains productivity.</a:t>
            </a:r>
            <a:endParaRPr i="0" sz="1750" u="none" cap="none" strike="noStrike"/>
          </a:p>
        </p:txBody>
      </p:sp>
      <p:sp>
        <p:nvSpPr>
          <p:cNvPr id="977" name="Google Shape;977;g39d64c9750d_0_1031"/>
          <p:cNvSpPr/>
          <p:nvPr/>
        </p:nvSpPr>
        <p:spPr>
          <a:xfrm>
            <a:off x="606306" y="4319945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Adaptation makes resilience durable: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 Strategic change management transforms uncertainty into opportunity.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9d64c9750d_0_104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84" name="Google Shape;984;g39d64c9750d_0_104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5" name="Google Shape;985;g39d64c9750d_0_1043"/>
          <p:cNvSpPr/>
          <p:nvPr/>
        </p:nvSpPr>
        <p:spPr>
          <a:xfrm>
            <a:off x="362001" y="815650"/>
            <a:ext cx="7884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TAKEAWAYS</a:t>
            </a:r>
            <a:endParaRPr i="0" sz="4450" u="none" cap="none" strike="noStrike"/>
          </a:p>
        </p:txBody>
      </p:sp>
      <p:sp>
        <p:nvSpPr>
          <p:cNvPr id="986" name="Google Shape;986;g39d64c9750d_0_1043"/>
          <p:cNvSpPr/>
          <p:nvPr/>
        </p:nvSpPr>
        <p:spPr>
          <a:xfrm>
            <a:off x="361990" y="202252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Plans expire when context shifts faster than revision.</a:t>
            </a:r>
            <a:endParaRPr i="0" sz="1750" u="none" cap="none" strike="noStrike"/>
          </a:p>
        </p:txBody>
      </p:sp>
      <p:sp>
        <p:nvSpPr>
          <p:cNvPr id="987" name="Google Shape;987;g39d64c9750d_0_1043"/>
          <p:cNvSpPr/>
          <p:nvPr/>
        </p:nvSpPr>
        <p:spPr>
          <a:xfrm>
            <a:off x="361990" y="246472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Awareness is the start of adaptation.</a:t>
            </a:r>
            <a:endParaRPr i="0" sz="1750" u="none" cap="none" strike="noStrike"/>
          </a:p>
        </p:txBody>
      </p:sp>
      <p:sp>
        <p:nvSpPr>
          <p:cNvPr id="988" name="Google Shape;988;g39d64c9750d_0_1043"/>
          <p:cNvSpPr/>
          <p:nvPr/>
        </p:nvSpPr>
        <p:spPr>
          <a:xfrm>
            <a:off x="361990" y="290692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Relevance matters more than preservation.</a:t>
            </a:r>
            <a:endParaRPr i="0" sz="1750" u="none" cap="none" strike="noStrike"/>
          </a:p>
        </p:txBody>
      </p:sp>
      <p:sp>
        <p:nvSpPr>
          <p:cNvPr id="989" name="Google Shape;989;g39d64c9750d_0_1043"/>
          <p:cNvSpPr/>
          <p:nvPr/>
        </p:nvSpPr>
        <p:spPr>
          <a:xfrm>
            <a:off x="361990" y="334912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Renewal sustains trust in guidance.</a:t>
            </a:r>
            <a:endParaRPr i="0" sz="1750" u="none" cap="none" strike="noStrike"/>
          </a:p>
        </p:txBody>
      </p:sp>
      <p:sp>
        <p:nvSpPr>
          <p:cNvPr id="990" name="Google Shape;990;g39d64c9750d_0_1043"/>
          <p:cNvSpPr/>
          <p:nvPr/>
        </p:nvSpPr>
        <p:spPr>
          <a:xfrm>
            <a:off x="361990" y="37913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Behavior evolves before documentation.</a:t>
            </a:r>
            <a:endParaRPr i="0" sz="1750" u="none" cap="none" strike="noStrike"/>
          </a:p>
        </p:txBody>
      </p:sp>
      <p:sp>
        <p:nvSpPr>
          <p:cNvPr id="991" name="Google Shape;991;g39d64c9750d_0_1043"/>
          <p:cNvSpPr/>
          <p:nvPr/>
        </p:nvSpPr>
        <p:spPr>
          <a:xfrm>
            <a:off x="361990" y="42335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Adaptation protects continuity credibility.</a:t>
            </a:r>
            <a:endParaRPr i="0" sz="1750" u="none" cap="none" strike="noStrike"/>
          </a:p>
        </p:txBody>
      </p:sp>
      <p:sp>
        <p:nvSpPr>
          <p:cNvPr id="992" name="Google Shape;992;g39d64c9750d_0_1043"/>
          <p:cNvSpPr/>
          <p:nvPr/>
        </p:nvSpPr>
        <p:spPr>
          <a:xfrm>
            <a:off x="361990" y="467571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Resilience is a living capability.</a:t>
            </a:r>
            <a:endParaRPr i="0" sz="1750" u="none" cap="none" strike="noStrike"/>
          </a:p>
        </p:txBody>
      </p:sp>
      <p:pic>
        <p:nvPicPr>
          <p:cNvPr descr="Happy business team celebrating success with high five (Provided by Getty Images)" id="993" name="Google Shape;993;g39d64c9750d_0_1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999" y="2292400"/>
            <a:ext cx="4225398" cy="28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38de0571ff3_0_7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1000" name="Google Shape;1000;g38de0571ff3_0_7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38de0571ff3_0_7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9d64c9750d_0_120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08" name="Google Shape;1008;g39d64c9750d_0_120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9" name="Google Shape;1009;g39d64c9750d_0_1209"/>
          <p:cNvSpPr/>
          <p:nvPr/>
        </p:nvSpPr>
        <p:spPr>
          <a:xfrm>
            <a:off x="438190" y="600829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Developing Organizational Resilience Culture</a:t>
            </a:r>
            <a:endParaRPr i="0" sz="4450" u="none" cap="none" strike="noStrike"/>
          </a:p>
        </p:txBody>
      </p:sp>
      <p:sp>
        <p:nvSpPr>
          <p:cNvPr id="1010" name="Google Shape;1010;g39d64c9750d_0_1209"/>
          <p:cNvSpPr/>
          <p:nvPr/>
        </p:nvSpPr>
        <p:spPr>
          <a:xfrm>
            <a:off x="438190" y="224520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is resilience lived before plans are referenced</a:t>
            </a:r>
            <a:endParaRPr i="0" sz="1750" u="none" cap="none" strike="noStrike"/>
          </a:p>
        </p:txBody>
      </p:sp>
      <p:sp>
        <p:nvSpPr>
          <p:cNvPr id="1011" name="Google Shape;1011;g39d64c9750d_0_1209"/>
          <p:cNvSpPr/>
          <p:nvPr/>
        </p:nvSpPr>
        <p:spPr>
          <a:xfrm>
            <a:off x="438190" y="26873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drives adaptability faster than compliance</a:t>
            </a:r>
            <a:endParaRPr i="0" sz="1750" u="none" cap="none" strike="noStrike"/>
          </a:p>
        </p:txBody>
      </p:sp>
      <p:sp>
        <p:nvSpPr>
          <p:cNvPr id="1012" name="Google Shape;1012;g39d64c9750d_0_1209"/>
          <p:cNvSpPr/>
          <p:nvPr/>
        </p:nvSpPr>
        <p:spPr>
          <a:xfrm>
            <a:off x="438190" y="312959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Behavior models readiness under pressure</a:t>
            </a:r>
            <a:endParaRPr i="0" sz="1750" u="none" cap="none" strike="noStrike"/>
          </a:p>
        </p:txBody>
      </p:sp>
      <p:sp>
        <p:nvSpPr>
          <p:cNvPr id="1013" name="Google Shape;1013;g39d64c9750d_0_1209"/>
          <p:cNvSpPr/>
          <p:nvPr/>
        </p:nvSpPr>
        <p:spPr>
          <a:xfrm>
            <a:off x="438190" y="35717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tone becomes psychological infrastructure</a:t>
            </a:r>
            <a:endParaRPr i="0" sz="1750" u="none" cap="none" strike="noStrike"/>
          </a:p>
        </p:txBody>
      </p:sp>
      <p:sp>
        <p:nvSpPr>
          <p:cNvPr id="1014" name="Google Shape;1014;g39d64c9750d_0_1209"/>
          <p:cNvSpPr/>
          <p:nvPr/>
        </p:nvSpPr>
        <p:spPr>
          <a:xfrm>
            <a:off x="438190" y="40139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Resilience becomes instinct when normalized</a:t>
            </a:r>
            <a:endParaRPr i="0" sz="1750" u="none" cap="none" strike="noStrike"/>
          </a:p>
        </p:txBody>
      </p:sp>
      <p:sp>
        <p:nvSpPr>
          <p:cNvPr id="1015" name="Google Shape;1015;g39d64c9750d_0_1209"/>
          <p:cNvSpPr/>
          <p:nvPr/>
        </p:nvSpPr>
        <p:spPr>
          <a:xfrm>
            <a:off x="438190" y="4632047"/>
            <a:ext cx="96438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6" name="Google Shape;1016;g39d64c9750d_0_1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004" y="4976138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39d64c9750d_0_1209"/>
          <p:cNvSpPr/>
          <p:nvPr/>
        </p:nvSpPr>
        <p:spPr>
          <a:xfrm>
            <a:off x="1175306" y="4915535"/>
            <a:ext cx="8679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"Culture is how resilience behaves when no one is enforcing it."</a:t>
            </a:r>
            <a:endParaRPr i="0" sz="1750" u="none" cap="none" strike="noStrike"/>
          </a:p>
        </p:txBody>
      </p:sp>
      <p:pic>
        <p:nvPicPr>
          <p:cNvPr descr="preencoded.png" id="1018" name="Google Shape;1018;g39d64c9750d_0_1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5348" y="1784150"/>
            <a:ext cx="2482151" cy="24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d64c9750d_0_6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39" name="Google Shape;239;g39d64c9750d_0_6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g39d64c9750d_0_68"/>
          <p:cNvSpPr/>
          <p:nvPr/>
        </p:nvSpPr>
        <p:spPr>
          <a:xfrm>
            <a:off x="285790" y="594042"/>
            <a:ext cx="8583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#1 – Awareness Reflection</a:t>
            </a:r>
            <a:endParaRPr i="0" sz="4450" u="none" cap="none" strike="noStrike"/>
          </a:p>
        </p:txBody>
      </p:sp>
      <p:sp>
        <p:nvSpPr>
          <p:cNvPr id="241" name="Google Shape;241;g39d64c9750d_0_68"/>
          <p:cNvSpPr/>
          <p:nvPr/>
        </p:nvSpPr>
        <p:spPr>
          <a:xfrm>
            <a:off x="285800" y="1847025"/>
            <a:ext cx="62448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Culture begins with widely shared awareness.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People model what they truly internalize.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Understanding grants informed participation.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Awareness precedes lasting commitment.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Meaning fuels voluntary adoption, not compliance.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Open dialogue encourages participation</a:t>
            </a:r>
            <a:endParaRPr sz="1750">
              <a:solidFill>
                <a:srgbClr val="002060"/>
              </a:solidFill>
            </a:endParaRPr>
          </a:p>
        </p:txBody>
      </p:sp>
      <p:sp>
        <p:nvSpPr>
          <p:cNvPr id="242" name="Google Shape;242;g39d64c9750d_0_68"/>
          <p:cNvSpPr/>
          <p:nvPr/>
        </p:nvSpPr>
        <p:spPr>
          <a:xfrm>
            <a:off x="6316825" y="1847023"/>
            <a:ext cx="6244800" cy="3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Blind spots weaken cultural formation.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Shared language fosters collective readiness.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People align when authentically included.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Context creates genuine belonging before action.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Awareness is the formative seed of identity.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Unaddressed assumptions hinder progress.</a:t>
            </a:r>
            <a:endParaRPr sz="175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9d64c9750d_0_122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25" name="Google Shape;1025;g39d64c9750d_0_122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6" name="Google Shape;1026;g39d64c9750d_0_1225"/>
          <p:cNvSpPr/>
          <p:nvPr/>
        </p:nvSpPr>
        <p:spPr>
          <a:xfrm>
            <a:off x="488990" y="486608"/>
            <a:ext cx="6599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Lab: Maturity Assessment</a:t>
            </a:r>
            <a:endParaRPr i="0" sz="4450" u="none" cap="none" strike="noStrike"/>
          </a:p>
        </p:txBody>
      </p:sp>
      <p:sp>
        <p:nvSpPr>
          <p:cNvPr id="1027" name="Google Shape;1027;g39d64c9750d_0_1225"/>
          <p:cNvSpPr/>
          <p:nvPr/>
        </p:nvSpPr>
        <p:spPr>
          <a:xfrm>
            <a:off x="488990" y="164901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Assessment reveals capability gaps, not paperwork gaps</a:t>
            </a:r>
            <a:endParaRPr i="0" sz="1750" u="none" cap="none" strike="noStrike"/>
          </a:p>
        </p:txBody>
      </p:sp>
      <p:sp>
        <p:nvSpPr>
          <p:cNvPr id="1028" name="Google Shape;1028;g39d64c9750d_0_1225"/>
          <p:cNvSpPr/>
          <p:nvPr/>
        </p:nvSpPr>
        <p:spPr>
          <a:xfrm>
            <a:off x="488990" y="209121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Case studies surface resilience behavior under load</a:t>
            </a:r>
            <a:endParaRPr i="0" sz="1750" u="none" cap="none" strike="noStrike"/>
          </a:p>
        </p:txBody>
      </p:sp>
      <p:sp>
        <p:nvSpPr>
          <p:cNvPr id="1029" name="Google Shape;1029;g39d64c9750d_0_1225"/>
          <p:cNvSpPr/>
          <p:nvPr/>
        </p:nvSpPr>
        <p:spPr>
          <a:xfrm>
            <a:off x="488990" y="253341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is evaluated through lived practice</a:t>
            </a:r>
            <a:endParaRPr i="0" sz="1750" u="none" cap="none" strike="noStrike"/>
          </a:p>
        </p:txBody>
      </p:sp>
      <p:sp>
        <p:nvSpPr>
          <p:cNvPr id="1030" name="Google Shape;1030;g39d64c9750d_0_1225"/>
          <p:cNvSpPr/>
          <p:nvPr/>
        </p:nvSpPr>
        <p:spPr>
          <a:xfrm>
            <a:off x="488990" y="297561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Evidence must show execution, not intention</a:t>
            </a:r>
            <a:endParaRPr i="0" sz="1750" u="none" cap="none" strike="noStrike"/>
          </a:p>
        </p:txBody>
      </p:sp>
      <p:sp>
        <p:nvSpPr>
          <p:cNvPr id="1031" name="Google Shape;1031;g39d64c9750d_0_1225"/>
          <p:cNvSpPr/>
          <p:nvPr/>
        </p:nvSpPr>
        <p:spPr>
          <a:xfrm>
            <a:off x="488990" y="341780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and governance determine maturity posture</a:t>
            </a:r>
            <a:endParaRPr i="0" sz="1750" u="none" cap="none" strike="noStrike"/>
          </a:p>
        </p:txBody>
      </p:sp>
      <p:sp>
        <p:nvSpPr>
          <p:cNvPr id="1032" name="Google Shape;1032;g39d64c9750d_0_1225"/>
          <p:cNvSpPr/>
          <p:nvPr/>
        </p:nvSpPr>
        <p:spPr>
          <a:xfrm>
            <a:off x="488999" y="4035850"/>
            <a:ext cx="11114700" cy="9639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33" name="Google Shape;1033;g39d64c9750d_0_1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04" y="4379952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39d64c9750d_0_1225"/>
          <p:cNvSpPr/>
          <p:nvPr/>
        </p:nvSpPr>
        <p:spPr>
          <a:xfrm>
            <a:off x="1226106" y="4319349"/>
            <a:ext cx="12078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"Assessment validates whether resilience is identity or performance."</a:t>
            </a:r>
            <a:endParaRPr i="0" sz="1750" u="none" cap="none" strike="noStrike"/>
          </a:p>
        </p:txBody>
      </p:sp>
      <p:pic>
        <p:nvPicPr>
          <p:cNvPr descr="3d White people in a maze with white stairs. (Provided by Getty Images)" id="1035" name="Google Shape;1035;g39d64c9750d_0_1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9429" y="701975"/>
            <a:ext cx="3621089" cy="2715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9d64c9750d_0_124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42" name="Google Shape;1042;g39d64c9750d_0_124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3" name="Google Shape;1043;g39d64c9750d_0_1241"/>
          <p:cNvSpPr/>
          <p:nvPr/>
        </p:nvSpPr>
        <p:spPr>
          <a:xfrm>
            <a:off x="374690" y="848201"/>
            <a:ext cx="1056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Evolving Plans in Changing Environments</a:t>
            </a:r>
            <a:endParaRPr i="0" sz="4450" u="none" cap="none" strike="noStrike"/>
          </a:p>
        </p:txBody>
      </p:sp>
      <p:sp>
        <p:nvSpPr>
          <p:cNvPr id="1044" name="Google Shape;1044;g39d64c9750d_0_1241"/>
          <p:cNvSpPr/>
          <p:nvPr/>
        </p:nvSpPr>
        <p:spPr>
          <a:xfrm>
            <a:off x="374690" y="189714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Static plans expire as conditions shift</a:t>
            </a:r>
            <a:endParaRPr i="0" sz="1750" u="none" cap="none" strike="noStrike"/>
          </a:p>
        </p:txBody>
      </p:sp>
      <p:sp>
        <p:nvSpPr>
          <p:cNvPr id="1045" name="Google Shape;1045;g39d64c9750d_0_1241"/>
          <p:cNvSpPr/>
          <p:nvPr/>
        </p:nvSpPr>
        <p:spPr>
          <a:xfrm>
            <a:off x="374690" y="233934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Adaptation preserves legitimacy and trust</a:t>
            </a:r>
            <a:endParaRPr i="0" sz="1750" u="none" cap="none" strike="noStrike"/>
          </a:p>
        </p:txBody>
      </p:sp>
      <p:sp>
        <p:nvSpPr>
          <p:cNvPr id="1046" name="Google Shape;1046;g39d64c9750d_0_1241"/>
          <p:cNvSpPr/>
          <p:nvPr/>
        </p:nvSpPr>
        <p:spPr>
          <a:xfrm>
            <a:off x="374690" y="278153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Behavior must evolve before documentation does</a:t>
            </a:r>
            <a:endParaRPr i="0" sz="1750" u="none" cap="none" strike="noStrike"/>
          </a:p>
        </p:txBody>
      </p:sp>
      <p:sp>
        <p:nvSpPr>
          <p:cNvPr id="1047" name="Google Shape;1047;g39d64c9750d_0_1241"/>
          <p:cNvSpPr/>
          <p:nvPr/>
        </p:nvSpPr>
        <p:spPr>
          <a:xfrm>
            <a:off x="374690" y="322373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Relevance matters more than preservation</a:t>
            </a:r>
            <a:endParaRPr i="0" sz="1750" u="none" cap="none" strike="noStrike"/>
          </a:p>
        </p:txBody>
      </p:sp>
      <p:sp>
        <p:nvSpPr>
          <p:cNvPr id="1048" name="Google Shape;1048;g39d64c9750d_0_1241"/>
          <p:cNvSpPr/>
          <p:nvPr/>
        </p:nvSpPr>
        <p:spPr>
          <a:xfrm>
            <a:off x="374690" y="366593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Renewal is governance in motion</a:t>
            </a:r>
            <a:endParaRPr i="0" sz="1750" u="none" cap="none" strike="noStrike"/>
          </a:p>
        </p:txBody>
      </p:sp>
      <p:sp>
        <p:nvSpPr>
          <p:cNvPr id="1049" name="Google Shape;1049;g39d64c9750d_0_1241"/>
          <p:cNvSpPr/>
          <p:nvPr/>
        </p:nvSpPr>
        <p:spPr>
          <a:xfrm>
            <a:off x="374699" y="4284000"/>
            <a:ext cx="11163600" cy="9639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39d64c9750d_0_1241"/>
          <p:cNvSpPr/>
          <p:nvPr/>
        </p:nvSpPr>
        <p:spPr>
          <a:xfrm>
            <a:off x="1111806" y="4567476"/>
            <a:ext cx="12078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"Resilience stays credible when plans evolve at the speed of reality."</a:t>
            </a:r>
            <a:endParaRPr i="0" sz="1750" u="none" cap="none" strike="noStrike"/>
          </a:p>
        </p:txBody>
      </p:sp>
      <p:pic>
        <p:nvPicPr>
          <p:cNvPr descr="preencoded.png" id="1051" name="Google Shape;1051;g39d64c9750d_0_1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29" y="4635565"/>
            <a:ext cx="283488" cy="226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9d64c9750d_0_125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58" name="Google Shape;1058;g39d64c9750d_0_125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9" name="Google Shape;1059;g39d64c9750d_0_1255"/>
          <p:cNvSpPr/>
          <p:nvPr/>
        </p:nvSpPr>
        <p:spPr>
          <a:xfrm>
            <a:off x="501690" y="784701"/>
            <a:ext cx="9757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Cultural Reinforcement &amp; Sustainment</a:t>
            </a:r>
            <a:endParaRPr i="0" sz="4450" u="none" cap="none" strike="noStrike"/>
          </a:p>
        </p:txBody>
      </p:sp>
      <p:sp>
        <p:nvSpPr>
          <p:cNvPr id="1060" name="Google Shape;1060;g39d64c9750d_0_1255"/>
          <p:cNvSpPr/>
          <p:nvPr/>
        </p:nvSpPr>
        <p:spPr>
          <a:xfrm>
            <a:off x="501690" y="183364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Continuity depends on reinforcement, not reminders</a:t>
            </a:r>
            <a:endParaRPr i="0" sz="1750" u="none" cap="none" strike="noStrike"/>
          </a:p>
        </p:txBody>
      </p:sp>
      <p:sp>
        <p:nvSpPr>
          <p:cNvPr id="1061" name="Google Shape;1061;g39d64c9750d_0_1255"/>
          <p:cNvSpPr/>
          <p:nvPr/>
        </p:nvSpPr>
        <p:spPr>
          <a:xfrm>
            <a:off x="501690" y="227584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Identity sustains capability through leadership changes</a:t>
            </a:r>
            <a:endParaRPr i="0" sz="1750" u="none" cap="none" strike="noStrike"/>
          </a:p>
        </p:txBody>
      </p:sp>
      <p:sp>
        <p:nvSpPr>
          <p:cNvPr id="1062" name="Google Shape;1062;g39d64c9750d_0_1255"/>
          <p:cNvSpPr/>
          <p:nvPr/>
        </p:nvSpPr>
        <p:spPr>
          <a:xfrm>
            <a:off x="501690" y="271803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Peer norms carry resilience beyond formal structure</a:t>
            </a:r>
            <a:endParaRPr i="0" sz="1750" u="none" cap="none" strike="noStrike"/>
          </a:p>
        </p:txBody>
      </p:sp>
      <p:sp>
        <p:nvSpPr>
          <p:cNvPr id="1063" name="Google Shape;1063;g39d64c9750d_0_1255"/>
          <p:cNvSpPr/>
          <p:nvPr/>
        </p:nvSpPr>
        <p:spPr>
          <a:xfrm>
            <a:off x="501690" y="316023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accelerates alignment during pressure</a:t>
            </a:r>
            <a:endParaRPr i="0" sz="1750" u="none" cap="none" strike="noStrike"/>
          </a:p>
        </p:txBody>
      </p:sp>
      <p:sp>
        <p:nvSpPr>
          <p:cNvPr id="1064" name="Google Shape;1064;g39d64c9750d_0_1255"/>
          <p:cNvSpPr/>
          <p:nvPr/>
        </p:nvSpPr>
        <p:spPr>
          <a:xfrm>
            <a:off x="501690" y="360243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is the maturity container</a:t>
            </a:r>
            <a:endParaRPr i="0" sz="1750" u="none" cap="none" strike="noStrike"/>
          </a:p>
        </p:txBody>
      </p:sp>
      <p:sp>
        <p:nvSpPr>
          <p:cNvPr id="1065" name="Google Shape;1065;g39d64c9750d_0_1255"/>
          <p:cNvSpPr/>
          <p:nvPr/>
        </p:nvSpPr>
        <p:spPr>
          <a:xfrm>
            <a:off x="501699" y="4220500"/>
            <a:ext cx="11188800" cy="9639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66" name="Google Shape;1066;g39d64c9750d_0_1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504" y="4564578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g39d64c9750d_0_1255"/>
          <p:cNvSpPr/>
          <p:nvPr/>
        </p:nvSpPr>
        <p:spPr>
          <a:xfrm>
            <a:off x="1238806" y="4503976"/>
            <a:ext cx="12078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"When resilience becomes identity, maturity becomes self-sustaining."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94a9e633d9_0_16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1074" name="Google Shape;1074;g394a9e633d9_0_160"/>
          <p:cNvSpPr txBox="1"/>
          <p:nvPr/>
        </p:nvSpPr>
        <p:spPr>
          <a:xfrm>
            <a:off x="1309200" y="2278325"/>
            <a:ext cx="957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Kahootz &amp; Quiz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d64c9750d_0_7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49" name="Google Shape;249;g39d64c9750d_0_7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39d64c9750d_0_77"/>
          <p:cNvSpPr/>
          <p:nvPr/>
        </p:nvSpPr>
        <p:spPr>
          <a:xfrm>
            <a:off x="349290" y="782757"/>
            <a:ext cx="7809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Leadership Modeling and Tone</a:t>
            </a:r>
            <a:endParaRPr i="0" sz="4450" u="none" cap="none" strike="noStrike"/>
          </a:p>
        </p:txBody>
      </p:sp>
      <p:sp>
        <p:nvSpPr>
          <p:cNvPr id="251" name="Google Shape;251;g39d64c9750d_0_77"/>
          <p:cNvSpPr/>
          <p:nvPr/>
        </p:nvSpPr>
        <p:spPr>
          <a:xfrm>
            <a:off x="349290" y="17183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follows what leaders consistently normalize through action.</a:t>
            </a:r>
            <a:endParaRPr i="0" sz="1750" u="none" cap="none" strike="noStrike"/>
          </a:p>
        </p:txBody>
      </p:sp>
      <p:sp>
        <p:nvSpPr>
          <p:cNvPr id="252" name="Google Shape;252;g39d64c9750d_0_77"/>
          <p:cNvSpPr/>
          <p:nvPr/>
        </p:nvSpPr>
        <p:spPr>
          <a:xfrm>
            <a:off x="349290" y="21605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Modeling signals what the organization truly values most.</a:t>
            </a:r>
            <a:endParaRPr i="0" sz="1750" u="none" cap="none" strike="noStrike"/>
          </a:p>
        </p:txBody>
      </p:sp>
      <p:sp>
        <p:nvSpPr>
          <p:cNvPr id="253" name="Google Shape;253;g39d64c9750d_0_77"/>
          <p:cNvSpPr/>
          <p:nvPr/>
        </p:nvSpPr>
        <p:spPr>
          <a:xfrm>
            <a:off x="349290" y="26027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creates psychological safety before rigid structure.</a:t>
            </a:r>
            <a:endParaRPr i="0" sz="1750" u="none" cap="none" strike="noStrike"/>
          </a:p>
        </p:txBody>
      </p:sp>
      <p:sp>
        <p:nvSpPr>
          <p:cNvPr id="254" name="Google Shape;254;g39d64c9750d_0_77"/>
          <p:cNvSpPr/>
          <p:nvPr/>
        </p:nvSpPr>
        <p:spPr>
          <a:xfrm>
            <a:off x="349290" y="30449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Behavior legitimizes expectation more than mere policy.</a:t>
            </a:r>
            <a:endParaRPr i="0" sz="1750" u="none" cap="none" strike="noStrike"/>
          </a:p>
        </p:txBody>
      </p:sp>
      <p:sp>
        <p:nvSpPr>
          <p:cNvPr id="255" name="Google Shape;255;g39d64c9750d_0_77"/>
          <p:cNvSpPr/>
          <p:nvPr/>
        </p:nvSpPr>
        <p:spPr>
          <a:xfrm>
            <a:off x="349290" y="34871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embody the desired future state.</a:t>
            </a:r>
            <a:endParaRPr i="0" sz="1750" u="none" cap="none" strike="noStrike"/>
          </a:p>
        </p:txBody>
      </p:sp>
      <p:sp>
        <p:nvSpPr>
          <p:cNvPr id="256" name="Google Shape;256;g39d64c9750d_0_77"/>
          <p:cNvSpPr/>
          <p:nvPr/>
        </p:nvSpPr>
        <p:spPr>
          <a:xfrm>
            <a:off x="349290" y="39293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Their presence validates and empowers teams.</a:t>
            </a:r>
            <a:endParaRPr i="0" sz="1750" u="none" cap="none" strike="noStrike"/>
          </a:p>
        </p:txBody>
      </p:sp>
      <p:pic>
        <p:nvPicPr>
          <p:cNvPr descr="preencoded.png" id="257" name="Google Shape;257;g39d64c9750d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9418" y="3274893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d64c9750d_0_9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64" name="Google Shape;264;g39d64c9750d_0_9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g39d64c9750d_0_98"/>
          <p:cNvSpPr/>
          <p:nvPr/>
        </p:nvSpPr>
        <p:spPr>
          <a:xfrm>
            <a:off x="438190" y="434697"/>
            <a:ext cx="8535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PIVOT #2 – Ownership Reflection</a:t>
            </a:r>
            <a:endParaRPr i="0" sz="4450" u="none" cap="none" strike="noStrike"/>
          </a:p>
        </p:txBody>
      </p:sp>
      <p:sp>
        <p:nvSpPr>
          <p:cNvPr id="266" name="Google Shape;266;g39d64c9750d_0_98"/>
          <p:cNvSpPr/>
          <p:nvPr/>
        </p:nvSpPr>
        <p:spPr>
          <a:xfrm>
            <a:off x="438200" y="1687580"/>
            <a:ext cx="6244800" cy="4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Ownership is cultural, not procedural.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People emulate observed behavior.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Leadership defines psychological tone.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Trust grows through consistency.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Modeling reinforces powerfully.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Authentic engagement builds commitment.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Shared purpose drives collective ownership.</a:t>
            </a:r>
            <a:endParaRPr sz="1750">
              <a:solidFill>
                <a:srgbClr val="002060"/>
              </a:solidFill>
            </a:endParaRPr>
          </a:p>
        </p:txBody>
      </p:sp>
      <p:sp>
        <p:nvSpPr>
          <p:cNvPr id="267" name="Google Shape;267;g39d64c9750d_0_98"/>
          <p:cNvSpPr/>
          <p:nvPr/>
        </p:nvSpPr>
        <p:spPr>
          <a:xfrm>
            <a:off x="6431125" y="1687574"/>
            <a:ext cx="6244800" cy="4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Culture erodes with symbolic leadership.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Integrity maintains credibility under stress.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Influence follows genuine team alignment.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Belief is earned through consistent visibility.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Ownership is culture's steadfast anchor.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Accountability fosters responsibility.</a:t>
            </a:r>
            <a:endParaRPr sz="1750">
              <a:solidFill>
                <a:srgbClr val="002060"/>
              </a:solidFill>
            </a:endParaRPr>
          </a:p>
          <a:p>
            <a:pPr indent="-3397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●"/>
            </a:pPr>
            <a:r>
              <a:rPr lang="en-US" sz="1750">
                <a:solidFill>
                  <a:srgbClr val="002060"/>
                </a:solidFill>
              </a:rPr>
              <a:t>Transparency builds trust</a:t>
            </a:r>
            <a:endParaRPr sz="175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d64c9750d_0_10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74" name="Google Shape;274;g39d64c9750d_0_10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g39d64c9750d_0_107"/>
          <p:cNvSpPr/>
          <p:nvPr/>
        </p:nvSpPr>
        <p:spPr>
          <a:xfrm>
            <a:off x="247690" y="669727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3600" u="none" cap="none" strike="noStrike">
                <a:solidFill>
                  <a:srgbClr val="D1282E"/>
                </a:solidFill>
              </a:rPr>
              <a:t>Behavioral Signals that Define Culture</a:t>
            </a:r>
            <a:endParaRPr i="0" sz="3600" u="none" cap="none" strike="noStrike"/>
          </a:p>
        </p:txBody>
      </p:sp>
      <p:sp>
        <p:nvSpPr>
          <p:cNvPr id="276" name="Google Shape;276;g39d64c9750d_0_107"/>
          <p:cNvSpPr/>
          <p:nvPr/>
        </p:nvSpPr>
        <p:spPr>
          <a:xfrm>
            <a:off x="247690" y="23140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Culture lives in daily, subtle micro-behaviors</a:t>
            </a:r>
            <a:endParaRPr i="0" sz="1750" u="none" cap="none" strike="noStrike"/>
          </a:p>
        </p:txBody>
      </p:sp>
      <p:sp>
        <p:nvSpPr>
          <p:cNvPr id="277" name="Google Shape;277;g39d64c9750d_0_107"/>
          <p:cNvSpPr/>
          <p:nvPr/>
        </p:nvSpPr>
        <p:spPr>
          <a:xfrm>
            <a:off x="247690" y="27562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smallest acts reveal true organizational norms</a:t>
            </a:r>
            <a:endParaRPr i="0" sz="1750" u="none" cap="none" strike="noStrike"/>
          </a:p>
        </p:txBody>
      </p:sp>
      <p:sp>
        <p:nvSpPr>
          <p:cNvPr id="278" name="Google Shape;278;g39d64c9750d_0_107"/>
          <p:cNvSpPr/>
          <p:nvPr/>
        </p:nvSpPr>
        <p:spPr>
          <a:xfrm>
            <a:off x="247690" y="31984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read consistent conduct more than policy</a:t>
            </a:r>
            <a:endParaRPr i="0" sz="1750" u="none" cap="none" strike="noStrike"/>
          </a:p>
        </p:txBody>
      </p:sp>
      <p:sp>
        <p:nvSpPr>
          <p:cNvPr id="279" name="Google Shape;279;g39d64c9750d_0_107"/>
          <p:cNvSpPr/>
          <p:nvPr/>
        </p:nvSpPr>
        <p:spPr>
          <a:xfrm>
            <a:off x="247690" y="36406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Behavior is culture's most visible layer</a:t>
            </a:r>
            <a:endParaRPr i="0" sz="1750" u="none" cap="none" strike="noStrike"/>
          </a:p>
        </p:txBody>
      </p:sp>
      <p:sp>
        <p:nvSpPr>
          <p:cNvPr id="280" name="Google Shape;280;g39d64c9750d_0_107"/>
          <p:cNvSpPr/>
          <p:nvPr/>
        </p:nvSpPr>
        <p:spPr>
          <a:xfrm>
            <a:off x="247690" y="40828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Every interaction shapes shared understanding</a:t>
            </a:r>
            <a:endParaRPr i="0" sz="1750" u="none" cap="none" strike="noStrike"/>
          </a:p>
        </p:txBody>
      </p:sp>
      <p:sp>
        <p:nvSpPr>
          <p:cNvPr id="281" name="Google Shape;281;g39d64c9750d_0_107"/>
          <p:cNvSpPr/>
          <p:nvPr/>
        </p:nvSpPr>
        <p:spPr>
          <a:xfrm>
            <a:off x="247690" y="452508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Informal leaders embody core values</a:t>
            </a:r>
            <a:endParaRPr i="0" sz="1750" u="none" cap="none" strike="noStrike"/>
          </a:p>
        </p:txBody>
      </p:sp>
      <p:pic>
        <p:nvPicPr>
          <p:cNvPr descr="preencoded.png" id="282" name="Google Shape;282;g39d64c9750d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9218" y="2006201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</cp:coreProperties>
</file>